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slides/_rels/slide21.xml.rels" ContentType="application/vnd.openxmlformats-package.relationships+xml"/>
  <Override PartName="/ppt/slides/_rels/slide19.xml.rels" ContentType="application/vnd.openxmlformats-package.relationships+xml"/>
  <Override PartName="/ppt/slides/_rels/slide18.xml.rels" ContentType="application/vnd.openxmlformats-package.relationships+xml"/>
  <Override PartName="/ppt/slides/_rels/slide14.xml.rels" ContentType="application/vnd.openxmlformats-package.relationships+xml"/>
  <Override PartName="/ppt/slides/_rels/slide13.xml.rels" ContentType="application/vnd.openxmlformats-package.relationships+xml"/>
  <Override PartName="/ppt/slides/_rels/slide20.xml.rels" ContentType="application/vnd.openxmlformats-package.relationships+xml"/>
  <Override PartName="/ppt/slides/_rels/slide12.xml.rels" ContentType="application/vnd.openxmlformats-package.relationships+xml"/>
  <Override PartName="/ppt/slides/_rels/slide15.xml.rels" ContentType="application/vnd.openxmlformats-package.relationships+xml"/>
  <Override PartName="/ppt/slides/_rels/slide11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6.xml.rels" ContentType="application/vnd.openxmlformats-package.relationships+xml"/>
  <Override PartName="/ppt/slides/_rels/slide22.xml.rels" ContentType="application/vnd.openxmlformats-package.relationships+xml"/>
  <Override PartName="/ppt/slides/_rels/slide7.xml.rels" ContentType="application/vnd.openxmlformats-package.relationships+xml"/>
  <Override PartName="/ppt/slides/_rels/slide10.xml.rels" ContentType="application/vnd.openxmlformats-package.relationships+xml"/>
  <Override PartName="/ppt/slides/_rels/slide5.xml.rels" ContentType="application/vnd.openxmlformats-package.relationships+xml"/>
  <Override PartName="/ppt/slides/_rels/slide17.xml.rels" ContentType="application/vnd.openxmlformats-package.relationships+xml"/>
  <Override PartName="/ppt/slides/_rels/slide4.xml.rels" ContentType="application/vnd.openxmlformats-package.relationships+xml"/>
  <Override PartName="/ppt/slides/_rels/slide3.xml.rels" ContentType="application/vnd.openxmlformats-package.relationships+xml"/>
  <Override PartName="/ppt/slides/_rels/slide6.xml.rels" ContentType="application/vnd.openxmlformats-package.relationships+xml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slide21.xml" ContentType="application/vnd.openxmlformats-officedocument.presentationml.slide+xml"/>
  <Override PartName="/ppt/slides/slide20.xml" ContentType="application/vnd.openxmlformats-officedocument.presentationml.slide+xml"/>
  <Override PartName="/ppt/slides/slide19.xml" ContentType="application/vnd.openxmlformats-officedocument.presentationml.slide+xml"/>
  <Override PartName="/ppt/slides/slide18.xml" ContentType="application/vnd.openxmlformats-officedocument.presentationml.slide+xml"/>
  <Override PartName="/ppt/slides/slide17.xml" ContentType="application/vnd.openxmlformats-officedocument.presentationml.slide+xml"/>
  <Override PartName="/ppt/slides/slide16.xml" ContentType="application/vnd.openxmlformats-officedocument.presentationml.slide+xml"/>
  <Override PartName="/ppt/slides/slide13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22.xml" ContentType="application/vnd.openxmlformats-officedocument.presentationml.slide+xml"/>
  <Override PartName="/ppt/slides/slide9.xml" ContentType="application/vnd.openxmlformats-officedocument.presentationml.slide+xml"/>
  <Override PartName="/ppt/slides/slide12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1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6.xml" ContentType="application/vnd.openxmlformats-officedocument.presentationml.slide+xml"/>
  <Override PartName="/ppt/slides/slide15.xml" ContentType="application/vnd.openxmlformats-officedocument.presentationml.slide+xml"/>
  <Override PartName="/ppt/slides/slide1.xml" ContentType="application/vnd.openxmlformats-officedocument.presentationml.slide+xml"/>
  <Override PartName="/ppt/slideLayouts/slideLayout2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_rels/slideLayout23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.xml.rels" ContentType="application/vnd.openxmlformats-package.relationships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1.xml" ContentType="application/vnd.openxmlformats-officedocument.theme+xml"/>
  <Override PartName="/ppt/media/image42.png" ContentType="image/png"/>
  <Override PartName="/ppt/media/image41.png" ContentType="image/png"/>
  <Override PartName="/ppt/media/image36.png" ContentType="image/png"/>
  <Override PartName="/ppt/media/image32.png" ContentType="image/png"/>
  <Override PartName="/ppt/media/image30.png" ContentType="image/png"/>
  <Override PartName="/ppt/media/image27.png" ContentType="image/png"/>
  <Override PartName="/ppt/media/image26.png" ContentType="image/png"/>
  <Override PartName="/ppt/media/image38.png" ContentType="image/png"/>
  <Override PartName="/ppt/media/image33.png" ContentType="image/png"/>
  <Override PartName="/ppt/media/image25.png" ContentType="image/png"/>
  <Override PartName="/ppt/media/image28.png" ContentType="image/png"/>
  <Override PartName="/ppt/media/image22.png" ContentType="image/png"/>
  <Override PartName="/ppt/media/image31.png" ContentType="image/png"/>
  <Override PartName="/ppt/media/image24.png" ContentType="image/png"/>
  <Override PartName="/ppt/media/image21.png" ContentType="image/png"/>
  <Override PartName="/ppt/media/image20.png" ContentType="image/png"/>
  <Override PartName="/ppt/media/image19.png" ContentType="image/png"/>
  <Override PartName="/ppt/media/image16.jpeg" ContentType="image/jpeg"/>
  <Override PartName="/ppt/media/image17.png" ContentType="image/png"/>
  <Override PartName="/ppt/media/image14.png" ContentType="image/png"/>
  <Override PartName="/ppt/media/image23.png" ContentType="image/png"/>
  <Override PartName="/ppt/media/image39.png" ContentType="image/png"/>
  <Override PartName="/ppt/media/image35.png" ContentType="image/png"/>
  <Override PartName="/ppt/media/image12.png" ContentType="image/png"/>
  <Override PartName="/ppt/media/image10.png" ContentType="image/png"/>
  <Override PartName="/ppt/media/image37.jpeg" ContentType="image/jpeg"/>
  <Override PartName="/ppt/media/image15.png" ContentType="image/png"/>
  <Override PartName="/ppt/media/image9.png" ContentType="image/png"/>
  <Override PartName="/ppt/media/image40.png" ContentType="image/png"/>
  <Override PartName="/ppt/media/image8.png" ContentType="image/png"/>
  <Override PartName="/ppt/media/image29.png" ContentType="image/png"/>
  <Override PartName="/ppt/media/image6.png" ContentType="image/png"/>
  <Override PartName="/ppt/media/image34.jpeg" ContentType="image/jpeg"/>
  <Override PartName="/ppt/media/image5.png" ContentType="image/png"/>
  <Override PartName="/ppt/media/image18.png" ContentType="image/png"/>
  <Override PartName="/ppt/media/image13.jpeg" ContentType="image/jpeg"/>
  <Override PartName="/ppt/media/image7.png" ContentType="image/png"/>
  <Override PartName="/ppt/media/image4.png" ContentType="image/png"/>
  <Override PartName="/ppt/media/image3.png" ContentType="image/png"/>
  <Override PartName="/ppt/media/image2.png" ContentType="image/png"/>
  <Override PartName="/ppt/media/image11.png" ContentType="image/png"/>
  <Override PartName="/ppt/media/image1.png" ContentType="image/png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</p:sldIdLst>
  <p:sldSz cx="9144000" cy="51435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Relationship Id="rId3" Type="http://schemas.openxmlformats.org/officeDocument/2006/relationships/image" Target="../media/image4.png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34" name="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2702160" y="1203480"/>
            <a:ext cx="3738600" cy="2982960"/>
          </a:xfrm>
          <a:prstGeom prst="rect">
            <a:avLst/>
          </a:prstGeom>
          <a:ln>
            <a:noFill/>
          </a:ln>
        </p:spPr>
      </p:pic>
      <p:pic>
        <p:nvPicPr>
          <p:cNvPr id="35" name="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2702160" y="1203480"/>
            <a:ext cx="3738600" cy="298296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39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3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44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49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0" name="PlaceHolder 4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3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4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5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6" name="PlaceHolder 5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70" name="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2702160" y="1203480"/>
            <a:ext cx="3738600" cy="2982960"/>
          </a:xfrm>
          <a:prstGeom prst="rect">
            <a:avLst/>
          </a:prstGeom>
          <a:ln>
            <a:noFill/>
          </a:ln>
        </p:spPr>
      </p:pic>
      <p:pic>
        <p:nvPicPr>
          <p:cNvPr id="71" name="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2702160" y="1203480"/>
            <a:ext cx="3738600" cy="298296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8520" cy="856800"/>
          </a:xfrm>
          <a:prstGeom prst="rect">
            <a:avLst/>
          </a:prstGeom>
        </p:spPr>
        <p:txBody>
          <a:bodyPr lIns="0" rIns="0" tIns="0" bIns="0" anchor="ctr"/>
          <a:p>
            <a:r>
              <a:rPr lang="en-AU">
                <a:latin typeface="Arial"/>
              </a:rPr>
              <a:t>Click to edit the title text format</a:t>
            </a:r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457200" y="1200240"/>
            <a:ext cx="8228520" cy="372456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en-AU">
                <a:latin typeface="Arial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AU">
                <a:latin typeface="Arial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AU">
                <a:latin typeface="Arial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AU">
                <a:latin typeface="Arial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AU">
                <a:latin typeface="Arial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AU">
                <a:latin typeface="Arial"/>
              </a:rPr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AU">
                <a:latin typeface="Arial"/>
              </a:rPr>
              <a:t>Seventh Outline Level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lang="en-AU" sz="4400">
                <a:latin typeface="Arial"/>
              </a:rPr>
              <a:t>Click to edit the title text format</a:t>
            </a:r>
            <a:endParaRPr/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en-AU" sz="3200">
                <a:latin typeface="Arial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AU" sz="2800">
                <a:latin typeface="Arial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AU" sz="2400">
                <a:latin typeface="Arial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AU" sz="2000">
                <a:latin typeface="Arial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AU" sz="2000">
                <a:latin typeface="Arial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AU" sz="2000">
                <a:latin typeface="Arial"/>
              </a:rPr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AU" sz="2000">
                <a:latin typeface="Arial"/>
              </a:rPr>
              <a:t>Seventh Outline Level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25.png"/><Relationship Id="rId2" Type="http://schemas.openxmlformats.org/officeDocument/2006/relationships/image" Target="../media/image26.png"/><Relationship Id="rId3" Type="http://schemas.openxmlformats.org/officeDocument/2006/relationships/image" Target="../media/image27.png"/><Relationship Id="rId4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28.png"/><Relationship Id="rId2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29.png"/><Relationship Id="rId2" Type="http://schemas.openxmlformats.org/officeDocument/2006/relationships/slideLayout" Target="../slideLayouts/slideLayout1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30.png"/><Relationship Id="rId2" Type="http://schemas.openxmlformats.org/officeDocument/2006/relationships/slideLayout" Target="../slideLayouts/slideLayout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31.png"/><Relationship Id="rId2" Type="http://schemas.openxmlformats.org/officeDocument/2006/relationships/slideLayout" Target="../slideLayouts/slideLayout13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32.png"/><Relationship Id="rId2" Type="http://schemas.openxmlformats.org/officeDocument/2006/relationships/image" Target="../media/image33.png"/><Relationship Id="rId3" Type="http://schemas.openxmlformats.org/officeDocument/2006/relationships/image" Target="../media/image34.jpeg"/><Relationship Id="rId4" Type="http://schemas.openxmlformats.org/officeDocument/2006/relationships/slideLayout" Target="../slideLayouts/slideLayout13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35.png"/><Relationship Id="rId2" Type="http://schemas.openxmlformats.org/officeDocument/2006/relationships/slideLayout" Target="../slideLayouts/slideLayout13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36.png"/><Relationship Id="rId2" Type="http://schemas.openxmlformats.org/officeDocument/2006/relationships/image" Target="../media/image37.jpeg"/><Relationship Id="rId3" Type="http://schemas.openxmlformats.org/officeDocument/2006/relationships/slideLayout" Target="../slideLayouts/slideLayout13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38.png"/><Relationship Id="rId2" Type="http://schemas.openxmlformats.org/officeDocument/2006/relationships/slideLayout" Target="../slideLayouts/slideLayout13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39.png"/><Relationship Id="rId2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slideLayout" Target="../slideLayouts/slideLayout13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40.png"/><Relationship Id="rId2" Type="http://schemas.openxmlformats.org/officeDocument/2006/relationships/slideLayout" Target="../slideLayouts/slideLayout13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image" Target="../media/image41.png"/><Relationship Id="rId2" Type="http://schemas.openxmlformats.org/officeDocument/2006/relationships/slideLayout" Target="../slideLayouts/slideLayout13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image" Target="../media/image42.png"/><Relationship Id="rId2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8.png"/><Relationship Id="rId2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9.png"/><Relationship Id="rId2" Type="http://schemas.openxmlformats.org/officeDocument/2006/relationships/image" Target="../media/image10.png"/><Relationship Id="rId3" Type="http://schemas.openxmlformats.org/officeDocument/2006/relationships/image" Target="../media/image11.png"/><Relationship Id="rId4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12.png"/><Relationship Id="rId2" Type="http://schemas.openxmlformats.org/officeDocument/2006/relationships/image" Target="../media/image13.jpeg"/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jpeg"/><Relationship Id="rId6" Type="http://schemas.openxmlformats.org/officeDocument/2006/relationships/image" Target="../media/image17.png"/><Relationship Id="rId7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18.png"/><Relationship Id="rId2" Type="http://schemas.openxmlformats.org/officeDocument/2006/relationships/image" Target="../media/image19.png"/><Relationship Id="rId3" Type="http://schemas.openxmlformats.org/officeDocument/2006/relationships/image" Target="../media/image20.png"/><Relationship Id="rId4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21.png"/><Relationship Id="rId2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22.png"/><Relationship Id="rId2" Type="http://schemas.openxmlformats.org/officeDocument/2006/relationships/image" Target="../media/image23.png"/><Relationship Id="rId3" Type="http://schemas.openxmlformats.org/officeDocument/2006/relationships/image" Target="../media/image24.png"/><Relationship Id="rId4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CustomShape 1"/>
          <p:cNvSpPr/>
          <p:nvPr/>
        </p:nvSpPr>
        <p:spPr>
          <a:xfrm>
            <a:off x="3565440" y="1097280"/>
            <a:ext cx="517104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 algn="ctr">
              <a:lnSpc>
                <a:spcPct val="100000"/>
              </a:lnSpc>
            </a:pPr>
            <a:r>
              <a:rPr b="1" lang="en-AU" sz="4800">
                <a:solidFill>
                  <a:srgbClr val="000000"/>
                </a:solidFill>
                <a:latin typeface="Arial"/>
                <a:ea typeface="Arial"/>
              </a:rPr>
              <a:t>Security in Moodle plugins</a:t>
            </a:r>
            <a:endParaRPr/>
          </a:p>
        </p:txBody>
      </p:sp>
      <p:sp>
        <p:nvSpPr>
          <p:cNvPr id="73" name="CustomShape 2"/>
          <p:cNvSpPr/>
          <p:nvPr/>
        </p:nvSpPr>
        <p:spPr>
          <a:xfrm>
            <a:off x="3565080" y="2637360"/>
            <a:ext cx="5171040" cy="7837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/>
          <a:p>
            <a:pPr algn="ctr">
              <a:lnSpc>
                <a:spcPct val="100000"/>
              </a:lnSpc>
            </a:pPr>
            <a:r>
              <a:rPr lang="en-AU" sz="3000">
                <a:solidFill>
                  <a:srgbClr val="000000"/>
                </a:solidFill>
                <a:latin typeface="Arial"/>
                <a:ea typeface="Arial"/>
              </a:rPr>
              <a:t>Marina Glancy</a:t>
            </a:r>
            <a:endParaRPr/>
          </a:p>
          <a:p>
            <a:pPr algn="ctr">
              <a:lnSpc>
                <a:spcPct val="100000"/>
              </a:lnSpc>
            </a:pPr>
            <a:r>
              <a:rPr lang="en-AU" sz="3000">
                <a:solidFill>
                  <a:srgbClr val="000000"/>
                </a:solidFill>
                <a:latin typeface="Arial"/>
                <a:ea typeface="Arial"/>
              </a:rPr>
              <a:t>Moodle HQ</a:t>
            </a:r>
            <a:endParaRPr/>
          </a:p>
        </p:txBody>
      </p:sp>
      <p:sp>
        <p:nvSpPr>
          <p:cNvPr id="74" name="CustomShape 3"/>
          <p:cNvSpPr/>
          <p:nvPr/>
        </p:nvSpPr>
        <p:spPr>
          <a:xfrm>
            <a:off x="3565080" y="3802320"/>
            <a:ext cx="5171040" cy="555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/>
          <a:p>
            <a:pPr algn="ctr">
              <a:lnSpc>
                <a:spcPct val="100000"/>
              </a:lnSpc>
            </a:pPr>
            <a:r>
              <a:rPr lang="en-AU" sz="1400">
                <a:solidFill>
                  <a:srgbClr val="000000"/>
                </a:solidFill>
                <a:latin typeface="Arial"/>
                <a:ea typeface="Arial"/>
              </a:rPr>
              <a:t>MoodleMoot Australia 2015    </a:t>
            </a:r>
            <a:endParaRPr/>
          </a:p>
          <a:p>
            <a:pPr algn="ctr">
              <a:lnSpc>
                <a:spcPct val="100000"/>
              </a:lnSpc>
            </a:pPr>
            <a:r>
              <a:rPr lang="en-AU" sz="1400">
                <a:solidFill>
                  <a:srgbClr val="000000"/>
                </a:solidFill>
                <a:latin typeface="Arial"/>
                <a:ea typeface="Arial"/>
              </a:rPr>
              <a:t>#mootau15</a:t>
            </a:r>
            <a:endParaRPr/>
          </a:p>
        </p:txBody>
      </p:sp>
      <p:sp>
        <p:nvSpPr>
          <p:cNvPr id="75" name="CustomShape 4"/>
          <p:cNvSpPr/>
          <p:nvPr/>
        </p:nvSpPr>
        <p:spPr>
          <a:xfrm>
            <a:off x="225000" y="4745880"/>
            <a:ext cx="8692920" cy="360"/>
          </a:xfrm>
          <a:prstGeom prst="straightConnector1">
            <a:avLst/>
          </a:prstGeom>
          <a:noFill/>
          <a:ln w="19080">
            <a:solidFill>
              <a:srgbClr val="f7932e"/>
            </a:solidFill>
            <a:round/>
          </a:ln>
        </p:spPr>
      </p:sp>
      <p:sp>
        <p:nvSpPr>
          <p:cNvPr id="76" name="CustomShape 5"/>
          <p:cNvSpPr/>
          <p:nvPr/>
        </p:nvSpPr>
        <p:spPr>
          <a:xfrm>
            <a:off x="485280" y="2226240"/>
            <a:ext cx="2678760" cy="4176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/>
          <a:p>
            <a:pPr>
              <a:lnSpc>
                <a:spcPct val="100000"/>
              </a:lnSpc>
            </a:pPr>
            <a:r>
              <a:rPr i="1" lang="en-AU" sz="1000">
                <a:solidFill>
                  <a:srgbClr val="000000"/>
                </a:solidFill>
                <a:latin typeface="Arial"/>
                <a:ea typeface="Arial"/>
              </a:rPr>
              <a:t>the world’s open source learning platform </a:t>
            </a:r>
            <a:endParaRPr/>
          </a:p>
        </p:txBody>
      </p:sp>
      <p:pic>
        <p:nvPicPr>
          <p:cNvPr id="77" name="Shape 35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504000" y="1626120"/>
            <a:ext cx="2347560" cy="5990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CustomShape 1"/>
          <p:cNvSpPr/>
          <p:nvPr/>
        </p:nvSpPr>
        <p:spPr>
          <a:xfrm>
            <a:off x="136080" y="4669560"/>
            <a:ext cx="3213000" cy="3967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/>
          <a:p>
            <a:pPr>
              <a:lnSpc>
                <a:spcPct val="100000"/>
              </a:lnSpc>
            </a:pPr>
            <a:r>
              <a:rPr lang="en-AU" sz="1200">
                <a:solidFill>
                  <a:srgbClr val="f7932e"/>
                </a:solidFill>
                <a:latin typeface="Arial"/>
                <a:ea typeface="Arial"/>
              </a:rPr>
              <a:t>the world’s open source learning platform</a:t>
            </a:r>
            <a:r>
              <a:rPr lang="en-AU" sz="1400">
                <a:solidFill>
                  <a:srgbClr val="f7932e"/>
                </a:solidFill>
                <a:latin typeface="Arial"/>
                <a:ea typeface="Arial"/>
              </a:rPr>
              <a:t> </a:t>
            </a:r>
            <a:endParaRPr/>
          </a:p>
        </p:txBody>
      </p:sp>
      <p:sp>
        <p:nvSpPr>
          <p:cNvPr id="140" name="CustomShape 2"/>
          <p:cNvSpPr/>
          <p:nvPr/>
        </p:nvSpPr>
        <p:spPr>
          <a:xfrm>
            <a:off x="225000" y="4745880"/>
            <a:ext cx="8692920" cy="360"/>
          </a:xfrm>
          <a:prstGeom prst="straightConnector1">
            <a:avLst/>
          </a:prstGeom>
          <a:noFill/>
          <a:ln w="19080">
            <a:solidFill>
              <a:srgbClr val="f7932e"/>
            </a:solidFill>
            <a:round/>
          </a:ln>
        </p:spPr>
      </p:sp>
      <p:pic>
        <p:nvPicPr>
          <p:cNvPr id="141" name="Shape 135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188640" y="4470480"/>
            <a:ext cx="763200" cy="227520"/>
          </a:xfrm>
          <a:prstGeom prst="rect">
            <a:avLst/>
          </a:prstGeom>
          <a:ln>
            <a:noFill/>
          </a:ln>
        </p:spPr>
      </p:pic>
      <p:sp>
        <p:nvSpPr>
          <p:cNvPr id="142" name="CustomShape 3"/>
          <p:cNvSpPr/>
          <p:nvPr/>
        </p:nvSpPr>
        <p:spPr>
          <a:xfrm>
            <a:off x="457200" y="205920"/>
            <a:ext cx="8228520" cy="8564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n-AU" sz="3600">
                <a:solidFill>
                  <a:srgbClr val="000000"/>
                </a:solidFill>
                <a:latin typeface="Arial"/>
                <a:ea typeface="Arial"/>
              </a:rPr>
              <a:t>Cross-site request forgery (CSRF)</a:t>
            </a:r>
            <a:endParaRPr/>
          </a:p>
        </p:txBody>
      </p:sp>
      <p:sp>
        <p:nvSpPr>
          <p:cNvPr id="143" name="CustomShape 4"/>
          <p:cNvSpPr/>
          <p:nvPr/>
        </p:nvSpPr>
        <p:spPr>
          <a:xfrm>
            <a:off x="457200" y="1213920"/>
            <a:ext cx="7896240" cy="16556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/>
          <a:p>
            <a:pPr>
              <a:lnSpc>
                <a:spcPct val="100000"/>
              </a:lnSpc>
            </a:pPr>
            <a:r>
              <a:rPr lang="en-AU">
                <a:solidFill>
                  <a:srgbClr val="000000"/>
                </a:solidFill>
                <a:latin typeface="Arial"/>
                <a:ea typeface="Arial"/>
              </a:rPr>
              <a:t>Cross-site request forgery, also known as a one-click attack or session riding, is a type of malicious exploit of a website whereby unauthorized commands are transmitted from a user that the website trusts. Unlike cross-site scripting, which exploits the trust a user has for a particular site, CSRF exploits the trust that a site has in a user's browser.</a:t>
            </a:r>
            <a:endParaRPr/>
          </a:p>
        </p:txBody>
      </p:sp>
      <p:pic>
        <p:nvPicPr>
          <p:cNvPr id="144" name="Shape 138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1595160" y="3021120"/>
            <a:ext cx="1273680" cy="1427040"/>
          </a:xfrm>
          <a:prstGeom prst="rect">
            <a:avLst/>
          </a:prstGeom>
          <a:ln w="19080">
            <a:solidFill>
              <a:srgbClr val="f7932e"/>
            </a:solidFill>
            <a:round/>
          </a:ln>
        </p:spPr>
      </p:pic>
      <p:pic>
        <p:nvPicPr>
          <p:cNvPr id="145" name="Shape 139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4010400" y="3188880"/>
            <a:ext cx="3951720" cy="1161000"/>
          </a:xfrm>
          <a:prstGeom prst="rect">
            <a:avLst/>
          </a:prstGeom>
          <a:ln w="19080">
            <a:solidFill>
              <a:srgbClr val="f7932e"/>
            </a:solidFill>
            <a:round/>
          </a:ln>
        </p:spPr>
      </p:pic>
    </p:spTree>
  </p:cSld>
  <p:timing>
    <p:tnLst>
      <p:par>
        <p:cTn id="19" dur="indefinite" restart="never" nodeType="tmRoot">
          <p:childTnLst>
            <p:seq>
              <p:cTn id="2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CustomShape 1"/>
          <p:cNvSpPr/>
          <p:nvPr/>
        </p:nvSpPr>
        <p:spPr>
          <a:xfrm>
            <a:off x="136080" y="4669560"/>
            <a:ext cx="3213000" cy="3967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/>
          <a:p>
            <a:pPr>
              <a:lnSpc>
                <a:spcPct val="100000"/>
              </a:lnSpc>
            </a:pPr>
            <a:r>
              <a:rPr lang="en-AU" sz="1200">
                <a:solidFill>
                  <a:srgbClr val="f7932e"/>
                </a:solidFill>
                <a:latin typeface="Arial"/>
                <a:ea typeface="Arial"/>
              </a:rPr>
              <a:t>the world’s open source learning platform</a:t>
            </a:r>
            <a:r>
              <a:rPr lang="en-AU" sz="1400">
                <a:solidFill>
                  <a:srgbClr val="f7932e"/>
                </a:solidFill>
                <a:latin typeface="Arial"/>
                <a:ea typeface="Arial"/>
              </a:rPr>
              <a:t> </a:t>
            </a:r>
            <a:endParaRPr/>
          </a:p>
        </p:txBody>
      </p:sp>
      <p:sp>
        <p:nvSpPr>
          <p:cNvPr id="147" name="CustomShape 2"/>
          <p:cNvSpPr/>
          <p:nvPr/>
        </p:nvSpPr>
        <p:spPr>
          <a:xfrm>
            <a:off x="225000" y="4745880"/>
            <a:ext cx="8692920" cy="360"/>
          </a:xfrm>
          <a:prstGeom prst="straightConnector1">
            <a:avLst/>
          </a:prstGeom>
          <a:noFill/>
          <a:ln w="19080">
            <a:solidFill>
              <a:srgbClr val="f7932e"/>
            </a:solidFill>
            <a:round/>
          </a:ln>
        </p:spPr>
      </p:sp>
      <p:pic>
        <p:nvPicPr>
          <p:cNvPr id="148" name="Shape 146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188640" y="4470480"/>
            <a:ext cx="763200" cy="227520"/>
          </a:xfrm>
          <a:prstGeom prst="rect">
            <a:avLst/>
          </a:prstGeom>
          <a:ln>
            <a:noFill/>
          </a:ln>
        </p:spPr>
      </p:pic>
      <p:sp>
        <p:nvSpPr>
          <p:cNvPr id="149" name="CustomShape 3"/>
          <p:cNvSpPr/>
          <p:nvPr/>
        </p:nvSpPr>
        <p:spPr>
          <a:xfrm>
            <a:off x="457200" y="205920"/>
            <a:ext cx="8228520" cy="8564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n-AU" sz="3600">
                <a:solidFill>
                  <a:srgbClr val="000000"/>
                </a:solidFill>
                <a:latin typeface="Arial"/>
                <a:ea typeface="Arial"/>
              </a:rPr>
              <a:t>Cross-site request forgery (CSRF)</a:t>
            </a:r>
            <a:endParaRPr/>
          </a:p>
        </p:txBody>
      </p:sp>
      <p:sp>
        <p:nvSpPr>
          <p:cNvPr id="150" name="CustomShape 4"/>
          <p:cNvSpPr/>
          <p:nvPr/>
        </p:nvSpPr>
        <p:spPr>
          <a:xfrm>
            <a:off x="457200" y="1457280"/>
            <a:ext cx="7896240" cy="28936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/>
          <a:p>
            <a:pPr>
              <a:lnSpc>
                <a:spcPct val="100000"/>
              </a:lnSpc>
              <a:buFont typeface="Arial"/>
              <a:buChar char="●"/>
            </a:pPr>
            <a:r>
              <a:rPr lang="en-AU">
                <a:solidFill>
                  <a:srgbClr val="000000"/>
                </a:solidFill>
                <a:latin typeface="Arial"/>
                <a:ea typeface="Arial"/>
              </a:rPr>
              <a:t>On login the random session key (sesskey) is generated for user and stored in the session</a:t>
            </a:r>
            <a:endParaRPr/>
          </a:p>
          <a:p>
            <a:pPr>
              <a:lnSpc>
                <a:spcPct val="100000"/>
              </a:lnSpc>
              <a:buFont typeface="Arial"/>
              <a:buChar char="●"/>
            </a:pPr>
            <a:r>
              <a:rPr lang="en-AU">
                <a:solidFill>
                  <a:srgbClr val="000000"/>
                </a:solidFill>
                <a:latin typeface="Arial"/>
                <a:ea typeface="Arial"/>
              </a:rPr>
              <a:t>Every significant action appends sesskey to the request</a:t>
            </a:r>
            <a:endParaRPr/>
          </a:p>
          <a:p>
            <a:pPr>
              <a:lnSpc>
                <a:spcPct val="100000"/>
              </a:lnSpc>
              <a:buFont typeface="Arial"/>
              <a:buChar char="●"/>
            </a:pPr>
            <a:r>
              <a:rPr lang="en-AU">
                <a:solidFill>
                  <a:srgbClr val="000000"/>
                </a:solidFill>
                <a:latin typeface="Arial"/>
                <a:ea typeface="Arial"/>
              </a:rPr>
              <a:t>Backend script checks sesskey by calling confirm_sesskey() or require_sesskey()</a:t>
            </a:r>
            <a:endParaRPr/>
          </a:p>
          <a:p>
            <a:pPr>
              <a:lnSpc>
                <a:spcPct val="100000"/>
              </a:lnSpc>
              <a:buFont typeface="Arial"/>
              <a:buChar char="●"/>
            </a:pPr>
            <a:r>
              <a:rPr lang="en-AU">
                <a:solidFill>
                  <a:srgbClr val="000000"/>
                </a:solidFill>
                <a:latin typeface="Arial"/>
                <a:ea typeface="Arial"/>
              </a:rPr>
              <a:t>Moodleforms always pass and validate sesskey</a:t>
            </a:r>
            <a:endParaRPr/>
          </a:p>
        </p:txBody>
      </p:sp>
    </p:spTree>
  </p:cSld>
  <p:timing>
    <p:tnLst>
      <p:par>
        <p:cTn id="21" dur="indefinite" restart="never" nodeType="tmRoot">
          <p:childTnLst>
            <p:seq>
              <p:cTn id="2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CustomShape 1"/>
          <p:cNvSpPr/>
          <p:nvPr/>
        </p:nvSpPr>
        <p:spPr>
          <a:xfrm>
            <a:off x="136080" y="4669560"/>
            <a:ext cx="3213000" cy="3967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/>
          <a:p>
            <a:pPr>
              <a:lnSpc>
                <a:spcPct val="100000"/>
              </a:lnSpc>
            </a:pPr>
            <a:r>
              <a:rPr lang="en-AU" sz="1200">
                <a:solidFill>
                  <a:srgbClr val="f7932e"/>
                </a:solidFill>
                <a:latin typeface="Arial"/>
                <a:ea typeface="Arial"/>
              </a:rPr>
              <a:t>the world’s open source learning platform</a:t>
            </a:r>
            <a:r>
              <a:rPr lang="en-AU" sz="1400">
                <a:solidFill>
                  <a:srgbClr val="f7932e"/>
                </a:solidFill>
                <a:latin typeface="Arial"/>
                <a:ea typeface="Arial"/>
              </a:rPr>
              <a:t> </a:t>
            </a:r>
            <a:endParaRPr/>
          </a:p>
        </p:txBody>
      </p:sp>
      <p:sp>
        <p:nvSpPr>
          <p:cNvPr id="152" name="CustomShape 2"/>
          <p:cNvSpPr/>
          <p:nvPr/>
        </p:nvSpPr>
        <p:spPr>
          <a:xfrm>
            <a:off x="225000" y="4745880"/>
            <a:ext cx="8692920" cy="360"/>
          </a:xfrm>
          <a:prstGeom prst="straightConnector1">
            <a:avLst/>
          </a:prstGeom>
          <a:noFill/>
          <a:ln w="19080">
            <a:solidFill>
              <a:srgbClr val="f7932e"/>
            </a:solidFill>
            <a:round/>
          </a:ln>
        </p:spPr>
      </p:sp>
      <p:pic>
        <p:nvPicPr>
          <p:cNvPr id="153" name="Shape 155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188640" y="4470480"/>
            <a:ext cx="763200" cy="227520"/>
          </a:xfrm>
          <a:prstGeom prst="rect">
            <a:avLst/>
          </a:prstGeom>
          <a:ln>
            <a:noFill/>
          </a:ln>
        </p:spPr>
      </p:pic>
      <p:sp>
        <p:nvSpPr>
          <p:cNvPr id="154" name="CustomShape 3"/>
          <p:cNvSpPr/>
          <p:nvPr/>
        </p:nvSpPr>
        <p:spPr>
          <a:xfrm>
            <a:off x="457200" y="205920"/>
            <a:ext cx="8228520" cy="8564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n-AU" sz="3600">
                <a:solidFill>
                  <a:srgbClr val="000000"/>
                </a:solidFill>
                <a:latin typeface="Arial"/>
                <a:ea typeface="Arial"/>
              </a:rPr>
              <a:t>Cross-site request forgery (CSRF)</a:t>
            </a:r>
            <a:endParaRPr/>
          </a:p>
        </p:txBody>
      </p:sp>
      <p:sp>
        <p:nvSpPr>
          <p:cNvPr id="155" name="CustomShape 4"/>
          <p:cNvSpPr/>
          <p:nvPr/>
        </p:nvSpPr>
        <p:spPr>
          <a:xfrm>
            <a:off x="457200" y="1457280"/>
            <a:ext cx="7896240" cy="28936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/>
          <a:p>
            <a:pPr>
              <a:lnSpc>
                <a:spcPct val="100000"/>
              </a:lnSpc>
              <a:buFont typeface="Arial"/>
              <a:buChar char="●"/>
            </a:pPr>
            <a:r>
              <a:rPr lang="en-AU">
                <a:solidFill>
                  <a:srgbClr val="000000"/>
                </a:solidFill>
                <a:latin typeface="Arial"/>
                <a:ea typeface="Arial"/>
              </a:rPr>
              <a:t>As admin/teacher/manager, open many tabs with links/quickforms</a:t>
            </a:r>
            <a:endParaRPr/>
          </a:p>
          <a:p>
            <a:pPr>
              <a:lnSpc>
                <a:spcPct val="100000"/>
              </a:lnSpc>
              <a:buFont typeface="Arial"/>
              <a:buChar char="●"/>
            </a:pPr>
            <a:r>
              <a:rPr lang="en-AU">
                <a:solidFill>
                  <a:srgbClr val="000000"/>
                </a:solidFill>
                <a:latin typeface="Arial"/>
                <a:ea typeface="Arial"/>
              </a:rPr>
              <a:t>If some action has non-javascript confirmation page, open the confirmation page</a:t>
            </a:r>
            <a:endParaRPr/>
          </a:p>
          <a:p>
            <a:pPr>
              <a:lnSpc>
                <a:spcPct val="100000"/>
              </a:lnSpc>
              <a:buFont typeface="Arial"/>
              <a:buChar char="●"/>
            </a:pPr>
            <a:r>
              <a:rPr lang="en-AU">
                <a:solidFill>
                  <a:srgbClr val="000000"/>
                </a:solidFill>
                <a:latin typeface="Arial"/>
                <a:ea typeface="Arial"/>
              </a:rPr>
              <a:t>In another tab logout and login as the same user, close this tab</a:t>
            </a:r>
            <a:endParaRPr/>
          </a:p>
          <a:p>
            <a:pPr>
              <a:lnSpc>
                <a:spcPct val="100000"/>
              </a:lnSpc>
              <a:buFont typeface="Arial"/>
              <a:buChar char="●"/>
            </a:pPr>
            <a:r>
              <a:rPr lang="en-AU">
                <a:solidFill>
                  <a:srgbClr val="000000"/>
                </a:solidFill>
                <a:latin typeface="Arial"/>
                <a:ea typeface="Arial"/>
              </a:rPr>
              <a:t>Make sure no links or form submissions perform any changes to the data</a:t>
            </a:r>
            <a:endParaRPr/>
          </a:p>
          <a:p>
            <a:pPr>
              <a:lnSpc>
                <a:spcPct val="100000"/>
              </a:lnSpc>
              <a:buFont typeface="Arial"/>
              <a:buChar char="●"/>
            </a:pPr>
            <a:r>
              <a:rPr lang="en-AU">
                <a:solidFill>
                  <a:srgbClr val="000000"/>
                </a:solidFill>
                <a:latin typeface="Arial"/>
                <a:ea typeface="Arial"/>
              </a:rPr>
              <a:t>Watch for AJAX requests</a:t>
            </a:r>
            <a:endParaRPr/>
          </a:p>
        </p:txBody>
      </p:sp>
    </p:spTree>
  </p:cSld>
  <p:timing>
    <p:tnLst>
      <p:par>
        <p:cTn id="23" dur="indefinite" restart="never" nodeType="tmRoot">
          <p:childTnLst>
            <p:seq>
              <p:cTn id="2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CustomShape 1"/>
          <p:cNvSpPr/>
          <p:nvPr/>
        </p:nvSpPr>
        <p:spPr>
          <a:xfrm>
            <a:off x="136080" y="4669560"/>
            <a:ext cx="3213000" cy="3967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/>
          <a:p>
            <a:pPr>
              <a:lnSpc>
                <a:spcPct val="100000"/>
              </a:lnSpc>
            </a:pPr>
            <a:r>
              <a:rPr lang="en-AU" sz="1200">
                <a:solidFill>
                  <a:srgbClr val="f7932e"/>
                </a:solidFill>
                <a:latin typeface="Arial"/>
                <a:ea typeface="Arial"/>
              </a:rPr>
              <a:t>the world’s open source learning platform</a:t>
            </a:r>
            <a:r>
              <a:rPr lang="en-AU" sz="1400">
                <a:solidFill>
                  <a:srgbClr val="f7932e"/>
                </a:solidFill>
                <a:latin typeface="Arial"/>
                <a:ea typeface="Arial"/>
              </a:rPr>
              <a:t> </a:t>
            </a:r>
            <a:endParaRPr/>
          </a:p>
        </p:txBody>
      </p:sp>
      <p:sp>
        <p:nvSpPr>
          <p:cNvPr id="157" name="CustomShape 2"/>
          <p:cNvSpPr/>
          <p:nvPr/>
        </p:nvSpPr>
        <p:spPr>
          <a:xfrm>
            <a:off x="225000" y="4745880"/>
            <a:ext cx="8692920" cy="360"/>
          </a:xfrm>
          <a:prstGeom prst="straightConnector1">
            <a:avLst/>
          </a:prstGeom>
          <a:noFill/>
          <a:ln w="19080">
            <a:solidFill>
              <a:srgbClr val="f7932e"/>
            </a:solidFill>
            <a:round/>
          </a:ln>
        </p:spPr>
      </p:sp>
      <p:pic>
        <p:nvPicPr>
          <p:cNvPr id="158" name="Shape 164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188640" y="4470480"/>
            <a:ext cx="763200" cy="227520"/>
          </a:xfrm>
          <a:prstGeom prst="rect">
            <a:avLst/>
          </a:prstGeom>
          <a:ln>
            <a:noFill/>
          </a:ln>
        </p:spPr>
      </p:pic>
      <p:sp>
        <p:nvSpPr>
          <p:cNvPr id="159" name="CustomShape 3"/>
          <p:cNvSpPr/>
          <p:nvPr/>
        </p:nvSpPr>
        <p:spPr>
          <a:xfrm>
            <a:off x="457200" y="205920"/>
            <a:ext cx="8228520" cy="8564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n-AU" sz="3600">
                <a:solidFill>
                  <a:srgbClr val="000000"/>
                </a:solidFill>
                <a:latin typeface="Arial"/>
                <a:ea typeface="Arial"/>
              </a:rPr>
              <a:t>Privilege escalation</a:t>
            </a:r>
            <a:endParaRPr/>
          </a:p>
        </p:txBody>
      </p:sp>
      <p:sp>
        <p:nvSpPr>
          <p:cNvPr id="160" name="CustomShape 4"/>
          <p:cNvSpPr/>
          <p:nvPr/>
        </p:nvSpPr>
        <p:spPr>
          <a:xfrm>
            <a:off x="457200" y="1457280"/>
            <a:ext cx="7896240" cy="28936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/>
          <a:p>
            <a:pPr>
              <a:lnSpc>
                <a:spcPct val="100000"/>
              </a:lnSpc>
              <a:buFont typeface="Arial"/>
              <a:buChar char="●"/>
            </a:pPr>
            <a:r>
              <a:rPr lang="en-AU">
                <a:solidFill>
                  <a:srgbClr val="000000"/>
                </a:solidFill>
                <a:latin typeface="Arial"/>
                <a:ea typeface="Arial"/>
              </a:rPr>
              <a:t>Capability check when displaying the control must exactly match capability check when processing request</a:t>
            </a:r>
            <a:endParaRPr/>
          </a:p>
          <a:p>
            <a:pPr>
              <a:lnSpc>
                <a:spcPct val="100000"/>
              </a:lnSpc>
              <a:buFont typeface="Arial"/>
              <a:buChar char="●"/>
            </a:pPr>
            <a:r>
              <a:rPr lang="en-AU">
                <a:solidFill>
                  <a:srgbClr val="000000"/>
                </a:solidFill>
                <a:latin typeface="Arial"/>
                <a:ea typeface="Arial"/>
              </a:rPr>
              <a:t>Often happens with backend scripts for AJAX requests</a:t>
            </a:r>
            <a:endParaRPr/>
          </a:p>
          <a:p>
            <a:pPr>
              <a:lnSpc>
                <a:spcPct val="100000"/>
              </a:lnSpc>
              <a:buFont typeface="Arial"/>
              <a:buChar char="●"/>
            </a:pPr>
            <a:r>
              <a:rPr lang="en-AU">
                <a:solidFill>
                  <a:srgbClr val="000000"/>
                </a:solidFill>
                <a:latin typeface="Arial"/>
                <a:ea typeface="Arial"/>
              </a:rPr>
              <a:t>How to test: similar to CSRF test but instead of logout/login use another browser to login as administrator and revoke some capabilities from the user</a:t>
            </a:r>
            <a:endParaRPr/>
          </a:p>
          <a:p>
            <a:pPr>
              <a:lnSpc>
                <a:spcPct val="100000"/>
              </a:lnSpc>
              <a:buFont typeface="Arial"/>
              <a:buChar char="●"/>
            </a:pPr>
            <a:r>
              <a:rPr lang="en-AU">
                <a:solidFill>
                  <a:srgbClr val="000000"/>
                </a:solidFill>
                <a:latin typeface="Arial"/>
                <a:ea typeface="Arial"/>
              </a:rPr>
              <a:t>Review the code and make sure every php script is either defined as internal or calls require_login() / require_course_login()</a:t>
            </a:r>
            <a:endParaRPr/>
          </a:p>
        </p:txBody>
      </p:sp>
    </p:spTree>
  </p:cSld>
  <p:timing>
    <p:tnLst>
      <p:par>
        <p:cTn id="25" dur="indefinite" restart="never" nodeType="tmRoot">
          <p:childTnLst>
            <p:seq>
              <p:cTn id="2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CustomShape 1"/>
          <p:cNvSpPr/>
          <p:nvPr/>
        </p:nvSpPr>
        <p:spPr>
          <a:xfrm>
            <a:off x="136080" y="4669560"/>
            <a:ext cx="3213000" cy="3967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/>
          <a:p>
            <a:pPr>
              <a:lnSpc>
                <a:spcPct val="100000"/>
              </a:lnSpc>
            </a:pPr>
            <a:r>
              <a:rPr lang="en-AU" sz="1200">
                <a:solidFill>
                  <a:srgbClr val="f7932e"/>
                </a:solidFill>
                <a:latin typeface="Arial"/>
                <a:ea typeface="Arial"/>
              </a:rPr>
              <a:t>the world’s open source learning platform</a:t>
            </a:r>
            <a:r>
              <a:rPr lang="en-AU" sz="1400">
                <a:solidFill>
                  <a:srgbClr val="f7932e"/>
                </a:solidFill>
                <a:latin typeface="Arial"/>
                <a:ea typeface="Arial"/>
              </a:rPr>
              <a:t> </a:t>
            </a:r>
            <a:endParaRPr/>
          </a:p>
        </p:txBody>
      </p:sp>
      <p:sp>
        <p:nvSpPr>
          <p:cNvPr id="162" name="CustomShape 2"/>
          <p:cNvSpPr/>
          <p:nvPr/>
        </p:nvSpPr>
        <p:spPr>
          <a:xfrm>
            <a:off x="225000" y="4745880"/>
            <a:ext cx="8692920" cy="360"/>
          </a:xfrm>
          <a:prstGeom prst="straightConnector1">
            <a:avLst/>
          </a:prstGeom>
          <a:noFill/>
          <a:ln w="19080">
            <a:solidFill>
              <a:srgbClr val="f7932e"/>
            </a:solidFill>
            <a:round/>
          </a:ln>
        </p:spPr>
      </p:sp>
      <p:pic>
        <p:nvPicPr>
          <p:cNvPr id="163" name="Shape 173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188640" y="4470480"/>
            <a:ext cx="763200" cy="227520"/>
          </a:xfrm>
          <a:prstGeom prst="rect">
            <a:avLst/>
          </a:prstGeom>
          <a:ln>
            <a:noFill/>
          </a:ln>
        </p:spPr>
      </p:pic>
      <p:sp>
        <p:nvSpPr>
          <p:cNvPr id="164" name="CustomShape 3"/>
          <p:cNvSpPr/>
          <p:nvPr/>
        </p:nvSpPr>
        <p:spPr>
          <a:xfrm>
            <a:off x="457200" y="205920"/>
            <a:ext cx="8228520" cy="8564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n-AU" sz="3600">
                <a:solidFill>
                  <a:srgbClr val="000000"/>
                </a:solidFill>
                <a:latin typeface="Arial"/>
                <a:ea typeface="Arial"/>
              </a:rPr>
              <a:t>Information leakage</a:t>
            </a:r>
            <a:endParaRPr/>
          </a:p>
        </p:txBody>
      </p:sp>
      <p:sp>
        <p:nvSpPr>
          <p:cNvPr id="165" name="CustomShape 4"/>
          <p:cNvSpPr/>
          <p:nvPr/>
        </p:nvSpPr>
        <p:spPr>
          <a:xfrm>
            <a:off x="457200" y="1457280"/>
            <a:ext cx="7896240" cy="28936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/>
          <a:p>
            <a:pPr>
              <a:lnSpc>
                <a:spcPct val="100000"/>
              </a:lnSpc>
              <a:buFont typeface="Arial"/>
              <a:buChar char="●"/>
            </a:pPr>
            <a:r>
              <a:rPr lang="en-AU">
                <a:solidFill>
                  <a:srgbClr val="000000"/>
                </a:solidFill>
                <a:latin typeface="Arial"/>
                <a:ea typeface="Arial"/>
              </a:rPr>
              <a:t>username should not be visible to anybody</a:t>
            </a:r>
            <a:endParaRPr/>
          </a:p>
          <a:p>
            <a:pPr>
              <a:lnSpc>
                <a:spcPct val="100000"/>
              </a:lnSpc>
              <a:buFont typeface="Arial"/>
              <a:buChar char="●"/>
            </a:pPr>
            <a:r>
              <a:rPr lang="en-AU">
                <a:solidFill>
                  <a:srgbClr val="000000"/>
                </a:solidFill>
                <a:latin typeface="Arial"/>
                <a:ea typeface="Arial"/>
              </a:rPr>
              <a:t>email and other identity fields can only be visible to people with capability ‘moodle/site:viewuseridentity’</a:t>
            </a:r>
            <a:endParaRPr/>
          </a:p>
          <a:p>
            <a:pPr>
              <a:lnSpc>
                <a:spcPct val="100000"/>
              </a:lnSpc>
              <a:buFont typeface="Arial"/>
              <a:buChar char="●"/>
            </a:pPr>
            <a:r>
              <a:rPr lang="en-AU">
                <a:solidFill>
                  <a:srgbClr val="000000"/>
                </a:solidFill>
                <a:latin typeface="Arial"/>
                <a:ea typeface="Arial"/>
              </a:rPr>
              <a:t>make sure plugin does not disclose user names or profile pictures to guests or non-logged in users</a:t>
            </a:r>
            <a:endParaRPr/>
          </a:p>
        </p:txBody>
      </p:sp>
    </p:spTree>
  </p:cSld>
  <p:timing>
    <p:tnLst>
      <p:par>
        <p:cTn id="27" dur="indefinite" restart="never" nodeType="tmRoot">
          <p:childTnLst>
            <p:seq>
              <p:cTn id="2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CustomShape 1"/>
          <p:cNvSpPr/>
          <p:nvPr/>
        </p:nvSpPr>
        <p:spPr>
          <a:xfrm>
            <a:off x="136080" y="4669560"/>
            <a:ext cx="3213000" cy="3967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/>
          <a:p>
            <a:pPr>
              <a:lnSpc>
                <a:spcPct val="100000"/>
              </a:lnSpc>
            </a:pPr>
            <a:r>
              <a:rPr lang="en-AU" sz="1200">
                <a:solidFill>
                  <a:srgbClr val="f7932e"/>
                </a:solidFill>
                <a:latin typeface="Arial"/>
                <a:ea typeface="Arial"/>
              </a:rPr>
              <a:t>the world’s open source learning platform</a:t>
            </a:r>
            <a:r>
              <a:rPr lang="en-AU" sz="1400">
                <a:solidFill>
                  <a:srgbClr val="f7932e"/>
                </a:solidFill>
                <a:latin typeface="Arial"/>
                <a:ea typeface="Arial"/>
              </a:rPr>
              <a:t> </a:t>
            </a:r>
            <a:endParaRPr/>
          </a:p>
        </p:txBody>
      </p:sp>
      <p:sp>
        <p:nvSpPr>
          <p:cNvPr id="167" name="CustomShape 2"/>
          <p:cNvSpPr/>
          <p:nvPr/>
        </p:nvSpPr>
        <p:spPr>
          <a:xfrm>
            <a:off x="225000" y="4745880"/>
            <a:ext cx="8692920" cy="360"/>
          </a:xfrm>
          <a:prstGeom prst="straightConnector1">
            <a:avLst/>
          </a:prstGeom>
          <a:noFill/>
          <a:ln w="19080">
            <a:solidFill>
              <a:srgbClr val="f7932e"/>
            </a:solidFill>
            <a:round/>
          </a:ln>
        </p:spPr>
      </p:sp>
      <p:pic>
        <p:nvPicPr>
          <p:cNvPr id="168" name="Shape 182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188640" y="4470480"/>
            <a:ext cx="763200" cy="227520"/>
          </a:xfrm>
          <a:prstGeom prst="rect">
            <a:avLst/>
          </a:prstGeom>
          <a:ln>
            <a:noFill/>
          </a:ln>
        </p:spPr>
      </p:pic>
      <p:sp>
        <p:nvSpPr>
          <p:cNvPr id="169" name="CustomShape 3"/>
          <p:cNvSpPr/>
          <p:nvPr/>
        </p:nvSpPr>
        <p:spPr>
          <a:xfrm>
            <a:off x="457200" y="205920"/>
            <a:ext cx="8228520" cy="8564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n-AU" sz="3600">
                <a:solidFill>
                  <a:srgbClr val="000000"/>
                </a:solidFill>
                <a:latin typeface="Arial"/>
                <a:ea typeface="Arial"/>
              </a:rPr>
              <a:t>SQL injection</a:t>
            </a:r>
            <a:endParaRPr/>
          </a:p>
        </p:txBody>
      </p:sp>
      <p:sp>
        <p:nvSpPr>
          <p:cNvPr id="170" name="CustomShape 4"/>
          <p:cNvSpPr/>
          <p:nvPr/>
        </p:nvSpPr>
        <p:spPr>
          <a:xfrm>
            <a:off x="1431360" y="1169280"/>
            <a:ext cx="6228720" cy="1362240"/>
          </a:xfrm>
          <a:prstGeom prst="rect">
            <a:avLst/>
          </a:prstGeom>
          <a:noFill/>
          <a:ln w="19080">
            <a:solidFill>
              <a:srgbClr val="f7932e"/>
            </a:solidFill>
            <a:round/>
          </a:ln>
        </p:spPr>
        <p:txBody>
          <a:bodyPr lIns="90000" rIns="90000" tIns="91440" bIns="91440"/>
          <a:p>
            <a:pPr>
              <a:lnSpc>
                <a:spcPct val="100000"/>
              </a:lnSpc>
            </a:pPr>
            <a:r>
              <a:rPr lang="en-AU">
                <a:solidFill>
                  <a:srgbClr val="000000"/>
                </a:solidFill>
                <a:latin typeface="Arial"/>
                <a:ea typeface="Arial"/>
              </a:rPr>
              <a:t>$searchstring = optional_param('s', '', PARAM_NOTAGS);</a:t>
            </a:r>
            <a:endParaRPr/>
          </a:p>
          <a:p>
            <a:pPr>
              <a:lnSpc>
                <a:spcPct val="100000"/>
              </a:lnSpc>
            </a:pPr>
            <a:r>
              <a:rPr lang="en-AU">
                <a:solidFill>
                  <a:srgbClr val="000000"/>
                </a:solidFill>
                <a:latin typeface="Arial"/>
                <a:ea typeface="Arial"/>
              </a:rPr>
              <a:t>$DB-&gt;execute(“SELECT * from {sometable}</a:t>
            </a:r>
            <a:endParaRPr/>
          </a:p>
          <a:p>
            <a:pPr>
              <a:lnSpc>
                <a:spcPct val="100000"/>
              </a:lnSpc>
            </a:pPr>
            <a:r>
              <a:rPr lang="en-AU">
                <a:solidFill>
                  <a:srgbClr val="000000"/>
                </a:solidFill>
                <a:latin typeface="Arial"/>
                <a:ea typeface="Arial"/>
              </a:rPr>
              <a:t>WHERE name LIKE '%” . $searchstring . ”%'”);</a:t>
            </a:r>
            <a:endParaRPr/>
          </a:p>
        </p:txBody>
      </p:sp>
      <p:pic>
        <p:nvPicPr>
          <p:cNvPr id="171" name="Shape 185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4307400" y="2852280"/>
            <a:ext cx="3894480" cy="837000"/>
          </a:xfrm>
          <a:prstGeom prst="rect">
            <a:avLst/>
          </a:prstGeom>
          <a:ln w="19080">
            <a:solidFill>
              <a:srgbClr val="f7932e"/>
            </a:solidFill>
            <a:round/>
          </a:ln>
        </p:spPr>
      </p:pic>
      <p:pic>
        <p:nvPicPr>
          <p:cNvPr id="172" name="Shape 186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1275120" y="2689920"/>
            <a:ext cx="1720800" cy="155988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29" dur="indefinite" restart="never" nodeType="tmRoot">
          <p:childTnLst>
            <p:seq>
              <p:cTn id="3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CustomShape 1"/>
          <p:cNvSpPr/>
          <p:nvPr/>
        </p:nvSpPr>
        <p:spPr>
          <a:xfrm>
            <a:off x="136080" y="4669560"/>
            <a:ext cx="3213000" cy="3967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/>
          <a:p>
            <a:pPr>
              <a:lnSpc>
                <a:spcPct val="100000"/>
              </a:lnSpc>
            </a:pPr>
            <a:r>
              <a:rPr lang="en-AU" sz="1200">
                <a:solidFill>
                  <a:srgbClr val="f7932e"/>
                </a:solidFill>
                <a:latin typeface="Arial"/>
                <a:ea typeface="Arial"/>
              </a:rPr>
              <a:t>the world’s open source learning platform</a:t>
            </a:r>
            <a:r>
              <a:rPr lang="en-AU" sz="1400">
                <a:solidFill>
                  <a:srgbClr val="f7932e"/>
                </a:solidFill>
                <a:latin typeface="Arial"/>
                <a:ea typeface="Arial"/>
              </a:rPr>
              <a:t> </a:t>
            </a:r>
            <a:endParaRPr/>
          </a:p>
        </p:txBody>
      </p:sp>
      <p:sp>
        <p:nvSpPr>
          <p:cNvPr id="174" name="CustomShape 2"/>
          <p:cNvSpPr/>
          <p:nvPr/>
        </p:nvSpPr>
        <p:spPr>
          <a:xfrm>
            <a:off x="225000" y="4745880"/>
            <a:ext cx="8692920" cy="360"/>
          </a:xfrm>
          <a:prstGeom prst="straightConnector1">
            <a:avLst/>
          </a:prstGeom>
          <a:noFill/>
          <a:ln w="19080">
            <a:solidFill>
              <a:srgbClr val="f7932e"/>
            </a:solidFill>
            <a:round/>
          </a:ln>
        </p:spPr>
      </p:sp>
      <p:pic>
        <p:nvPicPr>
          <p:cNvPr id="175" name="Shape 193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188640" y="4470480"/>
            <a:ext cx="763200" cy="227520"/>
          </a:xfrm>
          <a:prstGeom prst="rect">
            <a:avLst/>
          </a:prstGeom>
          <a:ln>
            <a:noFill/>
          </a:ln>
        </p:spPr>
      </p:pic>
      <p:sp>
        <p:nvSpPr>
          <p:cNvPr id="176" name="CustomShape 3"/>
          <p:cNvSpPr/>
          <p:nvPr/>
        </p:nvSpPr>
        <p:spPr>
          <a:xfrm>
            <a:off x="457200" y="205920"/>
            <a:ext cx="8228520" cy="8564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n-AU" sz="3600">
                <a:solidFill>
                  <a:srgbClr val="000000"/>
                </a:solidFill>
                <a:latin typeface="Arial"/>
                <a:ea typeface="Arial"/>
              </a:rPr>
              <a:t>SQL injection </a:t>
            </a:r>
            <a:endParaRPr/>
          </a:p>
        </p:txBody>
      </p:sp>
      <p:sp>
        <p:nvSpPr>
          <p:cNvPr id="177" name="CustomShape 4"/>
          <p:cNvSpPr/>
          <p:nvPr/>
        </p:nvSpPr>
        <p:spPr>
          <a:xfrm>
            <a:off x="457200" y="1457280"/>
            <a:ext cx="7896240" cy="28936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/>
          <a:p>
            <a:pPr>
              <a:lnSpc>
                <a:spcPct val="100000"/>
              </a:lnSpc>
              <a:buFont typeface="Arial"/>
              <a:buChar char="●"/>
            </a:pPr>
            <a:r>
              <a:rPr lang="en-AU">
                <a:solidFill>
                  <a:srgbClr val="000000"/>
                </a:solidFill>
                <a:latin typeface="Arial"/>
                <a:ea typeface="Arial"/>
              </a:rPr>
              <a:t>Search for </a:t>
            </a:r>
            <a:r>
              <a:rPr b="1" lang="en-AU">
                <a:solidFill>
                  <a:srgbClr val="000000"/>
                </a:solidFill>
                <a:latin typeface="Arial"/>
                <a:ea typeface="Arial"/>
              </a:rPr>
              <a:t>$DB-&gt;</a:t>
            </a:r>
            <a:r>
              <a:rPr lang="en-AU">
                <a:solidFill>
                  <a:srgbClr val="000000"/>
                </a:solidFill>
                <a:latin typeface="Arial"/>
                <a:ea typeface="Arial"/>
              </a:rPr>
              <a:t> in the code and make sure there are no string concatenations, only placeholders </a:t>
            </a:r>
            <a:endParaRPr/>
          </a:p>
          <a:p>
            <a:pPr>
              <a:lnSpc>
                <a:spcPct val="100000"/>
              </a:lnSpc>
              <a:buFont typeface="Arial"/>
              <a:buChar char="●"/>
            </a:pPr>
            <a:r>
              <a:rPr lang="en-AU">
                <a:solidFill>
                  <a:srgbClr val="000000"/>
                </a:solidFill>
                <a:latin typeface="Arial"/>
                <a:ea typeface="Arial"/>
              </a:rPr>
              <a:t>Try appending apostrophe ‘ to each input field, especially ones that are supposed to be numeric - any DML error is a sign of potential sql injection</a:t>
            </a:r>
            <a:endParaRPr/>
          </a:p>
        </p:txBody>
      </p:sp>
    </p:spTree>
  </p:cSld>
  <p:timing>
    <p:tnLst>
      <p:par>
        <p:cTn id="31" dur="indefinite" restart="never" nodeType="tmRoot">
          <p:childTnLst>
            <p:seq>
              <p:cTn id="3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CustomShape 1"/>
          <p:cNvSpPr/>
          <p:nvPr/>
        </p:nvSpPr>
        <p:spPr>
          <a:xfrm>
            <a:off x="136080" y="4669560"/>
            <a:ext cx="3213000" cy="3967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/>
          <a:p>
            <a:pPr>
              <a:lnSpc>
                <a:spcPct val="100000"/>
              </a:lnSpc>
            </a:pPr>
            <a:r>
              <a:rPr lang="en-AU" sz="1200">
                <a:solidFill>
                  <a:srgbClr val="f7932e"/>
                </a:solidFill>
                <a:latin typeface="Arial"/>
                <a:ea typeface="Arial"/>
              </a:rPr>
              <a:t>the world’s open source learning platform</a:t>
            </a:r>
            <a:r>
              <a:rPr lang="en-AU" sz="1400">
                <a:solidFill>
                  <a:srgbClr val="f7932e"/>
                </a:solidFill>
                <a:latin typeface="Arial"/>
                <a:ea typeface="Arial"/>
              </a:rPr>
              <a:t> </a:t>
            </a:r>
            <a:endParaRPr/>
          </a:p>
        </p:txBody>
      </p:sp>
      <p:sp>
        <p:nvSpPr>
          <p:cNvPr id="179" name="CustomShape 2"/>
          <p:cNvSpPr/>
          <p:nvPr/>
        </p:nvSpPr>
        <p:spPr>
          <a:xfrm>
            <a:off x="225000" y="4745880"/>
            <a:ext cx="8692920" cy="360"/>
          </a:xfrm>
          <a:prstGeom prst="straightConnector1">
            <a:avLst/>
          </a:prstGeom>
          <a:noFill/>
          <a:ln w="19080">
            <a:solidFill>
              <a:srgbClr val="f7932e"/>
            </a:solidFill>
            <a:round/>
          </a:ln>
        </p:spPr>
      </p:sp>
      <p:pic>
        <p:nvPicPr>
          <p:cNvPr id="180" name="Shape 202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188640" y="4470480"/>
            <a:ext cx="763200" cy="227520"/>
          </a:xfrm>
          <a:prstGeom prst="rect">
            <a:avLst/>
          </a:prstGeom>
          <a:ln>
            <a:noFill/>
          </a:ln>
        </p:spPr>
      </p:pic>
      <p:pic>
        <p:nvPicPr>
          <p:cNvPr id="181" name="Shape 203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1968840" y="387720"/>
            <a:ext cx="5205240" cy="390348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33" dur="indefinite" restart="never" nodeType="tmRoot">
          <p:childTnLst>
            <p:seq>
              <p:cTn id="3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CustomShape 1"/>
          <p:cNvSpPr/>
          <p:nvPr/>
        </p:nvSpPr>
        <p:spPr>
          <a:xfrm>
            <a:off x="136080" y="4669560"/>
            <a:ext cx="3213000" cy="3967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/>
          <a:p>
            <a:pPr>
              <a:lnSpc>
                <a:spcPct val="100000"/>
              </a:lnSpc>
            </a:pPr>
            <a:r>
              <a:rPr lang="en-AU" sz="1200">
                <a:solidFill>
                  <a:srgbClr val="f7932e"/>
                </a:solidFill>
                <a:latin typeface="Arial"/>
                <a:ea typeface="Arial"/>
              </a:rPr>
              <a:t>the world’s open source learning platform</a:t>
            </a:r>
            <a:r>
              <a:rPr lang="en-AU" sz="1400">
                <a:solidFill>
                  <a:srgbClr val="f7932e"/>
                </a:solidFill>
                <a:latin typeface="Arial"/>
                <a:ea typeface="Arial"/>
              </a:rPr>
              <a:t> </a:t>
            </a:r>
            <a:endParaRPr/>
          </a:p>
        </p:txBody>
      </p:sp>
      <p:sp>
        <p:nvSpPr>
          <p:cNvPr id="183" name="CustomShape 2"/>
          <p:cNvSpPr/>
          <p:nvPr/>
        </p:nvSpPr>
        <p:spPr>
          <a:xfrm>
            <a:off x="225000" y="4745880"/>
            <a:ext cx="8692920" cy="360"/>
          </a:xfrm>
          <a:prstGeom prst="straightConnector1">
            <a:avLst/>
          </a:prstGeom>
          <a:noFill/>
          <a:ln w="19080">
            <a:solidFill>
              <a:srgbClr val="f7932e"/>
            </a:solidFill>
            <a:round/>
          </a:ln>
        </p:spPr>
      </p:sp>
      <p:pic>
        <p:nvPicPr>
          <p:cNvPr id="184" name="Shape 210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188640" y="4470480"/>
            <a:ext cx="763200" cy="227520"/>
          </a:xfrm>
          <a:prstGeom prst="rect">
            <a:avLst/>
          </a:prstGeom>
          <a:ln>
            <a:noFill/>
          </a:ln>
        </p:spPr>
      </p:pic>
      <p:sp>
        <p:nvSpPr>
          <p:cNvPr id="185" name="CustomShape 3"/>
          <p:cNvSpPr/>
          <p:nvPr/>
        </p:nvSpPr>
        <p:spPr>
          <a:xfrm>
            <a:off x="457200" y="205920"/>
            <a:ext cx="8228520" cy="8564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n-AU" sz="3600">
                <a:solidFill>
                  <a:srgbClr val="000000"/>
                </a:solidFill>
                <a:latin typeface="Arial"/>
                <a:ea typeface="Arial"/>
              </a:rPr>
              <a:t>Command-line and code injection </a:t>
            </a:r>
            <a:endParaRPr/>
          </a:p>
        </p:txBody>
      </p:sp>
      <p:sp>
        <p:nvSpPr>
          <p:cNvPr id="186" name="CustomShape 4"/>
          <p:cNvSpPr/>
          <p:nvPr/>
        </p:nvSpPr>
        <p:spPr>
          <a:xfrm>
            <a:off x="457200" y="1457280"/>
            <a:ext cx="7896240" cy="28936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/>
          <a:p>
            <a:pPr>
              <a:lnSpc>
                <a:spcPct val="100000"/>
              </a:lnSpc>
              <a:buFont typeface="Arial"/>
              <a:buChar char="●"/>
            </a:pPr>
            <a:r>
              <a:rPr lang="en-AU">
                <a:solidFill>
                  <a:srgbClr val="000000"/>
                </a:solidFill>
                <a:latin typeface="Arial"/>
                <a:ea typeface="Arial"/>
              </a:rPr>
              <a:t>Search the code for usage of </a:t>
            </a:r>
            <a:r>
              <a:rPr b="1" lang="en-AU">
                <a:solidFill>
                  <a:srgbClr val="000000"/>
                </a:solidFill>
                <a:latin typeface="Arial"/>
                <a:ea typeface="Arial"/>
              </a:rPr>
              <a:t>exec, eval, shell_exec, system, passthru, popen, proc_open</a:t>
            </a:r>
            <a:r>
              <a:rPr lang="en-AU">
                <a:solidFill>
                  <a:srgbClr val="000000"/>
                </a:solidFill>
                <a:latin typeface="Arial"/>
                <a:ea typeface="Arial"/>
              </a:rPr>
              <a:t>, etc. Sometimes it is even worth disabling some of those functions in php.ini</a:t>
            </a:r>
            <a:endParaRPr/>
          </a:p>
          <a:p>
            <a:pPr>
              <a:lnSpc>
                <a:spcPct val="100000"/>
              </a:lnSpc>
              <a:buFont typeface="Arial"/>
              <a:buChar char="●"/>
            </a:pPr>
            <a:r>
              <a:rPr b="1" lang="en-AU">
                <a:solidFill>
                  <a:srgbClr val="000000"/>
                </a:solidFill>
                <a:latin typeface="Arial"/>
                <a:ea typeface="Arial"/>
              </a:rPr>
              <a:t>unserialize()</a:t>
            </a:r>
            <a:r>
              <a:rPr lang="en-AU">
                <a:solidFill>
                  <a:srgbClr val="000000"/>
                </a:solidFill>
                <a:latin typeface="Arial"/>
                <a:ea typeface="Arial"/>
              </a:rPr>
              <a:t> is a good function but should never be applied to user input</a:t>
            </a:r>
            <a:endParaRPr/>
          </a:p>
          <a:p>
            <a:pPr>
              <a:lnSpc>
                <a:spcPct val="100000"/>
              </a:lnSpc>
              <a:buFont typeface="Arial"/>
              <a:buChar char="●"/>
            </a:pPr>
            <a:r>
              <a:rPr b="1" lang="en-AU">
                <a:solidFill>
                  <a:srgbClr val="000000"/>
                </a:solidFill>
                <a:latin typeface="Arial"/>
                <a:ea typeface="Arial"/>
              </a:rPr>
              <a:t>preg_replace()</a:t>
            </a:r>
            <a:r>
              <a:rPr lang="en-AU">
                <a:solidFill>
                  <a:srgbClr val="000000"/>
                </a:solidFill>
                <a:latin typeface="Arial"/>
                <a:ea typeface="Arial"/>
              </a:rPr>
              <a:t> with ‘e’ modifier may also be dangerous</a:t>
            </a:r>
            <a:endParaRPr/>
          </a:p>
        </p:txBody>
      </p:sp>
    </p:spTree>
  </p:cSld>
  <p:timing>
    <p:tnLst>
      <p:par>
        <p:cTn id="35" dur="indefinite" restart="never" nodeType="tmRoot">
          <p:childTnLst>
            <p:seq>
              <p:cTn id="3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CustomShape 1"/>
          <p:cNvSpPr/>
          <p:nvPr/>
        </p:nvSpPr>
        <p:spPr>
          <a:xfrm>
            <a:off x="136080" y="4669560"/>
            <a:ext cx="3213000" cy="3967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/>
          <a:p>
            <a:pPr>
              <a:lnSpc>
                <a:spcPct val="100000"/>
              </a:lnSpc>
            </a:pPr>
            <a:r>
              <a:rPr lang="en-AU" sz="1200">
                <a:solidFill>
                  <a:srgbClr val="f7932e"/>
                </a:solidFill>
                <a:latin typeface="Arial"/>
                <a:ea typeface="Arial"/>
              </a:rPr>
              <a:t>the world’s open source learning platform</a:t>
            </a:r>
            <a:r>
              <a:rPr lang="en-AU" sz="1400">
                <a:solidFill>
                  <a:srgbClr val="f7932e"/>
                </a:solidFill>
                <a:latin typeface="Arial"/>
                <a:ea typeface="Arial"/>
              </a:rPr>
              <a:t> </a:t>
            </a:r>
            <a:endParaRPr/>
          </a:p>
        </p:txBody>
      </p:sp>
      <p:sp>
        <p:nvSpPr>
          <p:cNvPr id="188" name="CustomShape 2"/>
          <p:cNvSpPr/>
          <p:nvPr/>
        </p:nvSpPr>
        <p:spPr>
          <a:xfrm>
            <a:off x="225000" y="4745880"/>
            <a:ext cx="8692920" cy="360"/>
          </a:xfrm>
          <a:prstGeom prst="straightConnector1">
            <a:avLst/>
          </a:prstGeom>
          <a:noFill/>
          <a:ln w="19080">
            <a:solidFill>
              <a:srgbClr val="f7932e"/>
            </a:solidFill>
            <a:round/>
          </a:ln>
        </p:spPr>
      </p:sp>
      <p:pic>
        <p:nvPicPr>
          <p:cNvPr id="189" name="Shape 219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188640" y="4470480"/>
            <a:ext cx="763200" cy="227520"/>
          </a:xfrm>
          <a:prstGeom prst="rect">
            <a:avLst/>
          </a:prstGeom>
          <a:ln>
            <a:noFill/>
          </a:ln>
        </p:spPr>
      </p:pic>
      <p:sp>
        <p:nvSpPr>
          <p:cNvPr id="190" name="CustomShape 3"/>
          <p:cNvSpPr/>
          <p:nvPr/>
        </p:nvSpPr>
        <p:spPr>
          <a:xfrm>
            <a:off x="457200" y="205920"/>
            <a:ext cx="8228520" cy="8564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n-AU" sz="3600">
                <a:solidFill>
                  <a:srgbClr val="000000"/>
                </a:solidFill>
                <a:latin typeface="Arial"/>
                <a:ea typeface="Arial"/>
              </a:rPr>
              <a:t>Illegal file access </a:t>
            </a:r>
            <a:endParaRPr/>
          </a:p>
        </p:txBody>
      </p:sp>
      <p:sp>
        <p:nvSpPr>
          <p:cNvPr id="191" name="CustomShape 4"/>
          <p:cNvSpPr/>
          <p:nvPr/>
        </p:nvSpPr>
        <p:spPr>
          <a:xfrm>
            <a:off x="457200" y="1457280"/>
            <a:ext cx="7896240" cy="28936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/>
          <a:p>
            <a:pPr>
              <a:lnSpc>
                <a:spcPct val="100000"/>
              </a:lnSpc>
              <a:buFont typeface="Arial"/>
              <a:buChar char="●"/>
            </a:pPr>
            <a:r>
              <a:rPr lang="en-AU">
                <a:solidFill>
                  <a:srgbClr val="000000"/>
                </a:solidFill>
                <a:latin typeface="Arial"/>
                <a:ea typeface="Arial"/>
              </a:rPr>
              <a:t>Files may be saved to or read from only temporary directory or datadir</a:t>
            </a:r>
            <a:endParaRPr/>
          </a:p>
          <a:p>
            <a:pPr>
              <a:lnSpc>
                <a:spcPct val="100000"/>
              </a:lnSpc>
              <a:buFont typeface="Arial"/>
              <a:buChar char="●"/>
            </a:pPr>
            <a:r>
              <a:rPr lang="en-AU">
                <a:solidFill>
                  <a:srgbClr val="000000"/>
                </a:solidFill>
                <a:latin typeface="Arial"/>
                <a:ea typeface="Arial"/>
              </a:rPr>
              <a:t>In 99% cases accessing datadir should be done using methods of file_storage class, see get_file_storage()</a:t>
            </a:r>
            <a:endParaRPr/>
          </a:p>
          <a:p>
            <a:pPr>
              <a:lnSpc>
                <a:spcPct val="100000"/>
              </a:lnSpc>
              <a:buFont typeface="Arial"/>
              <a:buChar char="●"/>
            </a:pPr>
            <a:r>
              <a:rPr lang="en-AU">
                <a:solidFill>
                  <a:srgbClr val="000000"/>
                </a:solidFill>
                <a:latin typeface="Arial"/>
                <a:ea typeface="Arial"/>
              </a:rPr>
              <a:t>‘</a:t>
            </a:r>
            <a:r>
              <a:rPr lang="en-AU">
                <a:solidFill>
                  <a:srgbClr val="000000"/>
                </a:solidFill>
                <a:latin typeface="Arial"/>
                <a:ea typeface="Arial"/>
              </a:rPr>
              <a:t>filemanager’ and ‘editor’ elements in moodleforms are usually safe</a:t>
            </a:r>
            <a:endParaRPr/>
          </a:p>
          <a:p>
            <a:pPr>
              <a:lnSpc>
                <a:spcPct val="100000"/>
              </a:lnSpc>
              <a:buFont typeface="Arial"/>
              <a:buChar char="●"/>
            </a:pPr>
            <a:r>
              <a:rPr lang="en-AU">
                <a:solidFill>
                  <a:srgbClr val="000000"/>
                </a:solidFill>
                <a:latin typeface="Arial"/>
                <a:ea typeface="Arial"/>
              </a:rPr>
              <a:t>‘</a:t>
            </a:r>
            <a:r>
              <a:rPr lang="en-AU">
                <a:solidFill>
                  <a:srgbClr val="000000"/>
                </a:solidFill>
                <a:latin typeface="Arial"/>
                <a:ea typeface="Arial"/>
              </a:rPr>
              <a:t>filepicker’ or any other file upload must be tested</a:t>
            </a:r>
            <a:endParaRPr/>
          </a:p>
          <a:p>
            <a:pPr>
              <a:lnSpc>
                <a:spcPct val="100000"/>
              </a:lnSpc>
              <a:buFont typeface="Arial"/>
              <a:buChar char="●"/>
            </a:pPr>
            <a:r>
              <a:rPr lang="en-AU">
                <a:solidFill>
                  <a:srgbClr val="000000"/>
                </a:solidFill>
                <a:latin typeface="Arial"/>
                <a:ea typeface="Arial"/>
              </a:rPr>
              <a:t>search for functions file_get_contents(), file_put_contents() and fopen() and make sure they are only used on allowed locations</a:t>
            </a:r>
            <a:endParaRPr/>
          </a:p>
        </p:txBody>
      </p:sp>
    </p:spTree>
  </p:cSld>
  <p:timing>
    <p:tnLst>
      <p:par>
        <p:cTn id="37" dur="indefinite" restart="never" nodeType="tmRoot">
          <p:childTnLst>
            <p:seq>
              <p:cTn id="3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CustomShape 1"/>
          <p:cNvSpPr/>
          <p:nvPr/>
        </p:nvSpPr>
        <p:spPr>
          <a:xfrm>
            <a:off x="136080" y="4669560"/>
            <a:ext cx="3213000" cy="3967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/>
          <a:p>
            <a:pPr>
              <a:lnSpc>
                <a:spcPct val="100000"/>
              </a:lnSpc>
            </a:pPr>
            <a:r>
              <a:rPr lang="en-AU" sz="1200">
                <a:solidFill>
                  <a:srgbClr val="f7932e"/>
                </a:solidFill>
                <a:latin typeface="Arial"/>
                <a:ea typeface="Arial"/>
              </a:rPr>
              <a:t>the world’s open source learning platform</a:t>
            </a:r>
            <a:r>
              <a:rPr lang="en-AU" sz="1400">
                <a:solidFill>
                  <a:srgbClr val="f7932e"/>
                </a:solidFill>
                <a:latin typeface="Arial"/>
                <a:ea typeface="Arial"/>
              </a:rPr>
              <a:t> </a:t>
            </a:r>
            <a:endParaRPr/>
          </a:p>
        </p:txBody>
      </p:sp>
      <p:sp>
        <p:nvSpPr>
          <p:cNvPr id="79" name="CustomShape 2"/>
          <p:cNvSpPr/>
          <p:nvPr/>
        </p:nvSpPr>
        <p:spPr>
          <a:xfrm>
            <a:off x="225000" y="4745880"/>
            <a:ext cx="8692920" cy="360"/>
          </a:xfrm>
          <a:prstGeom prst="straightConnector1">
            <a:avLst/>
          </a:prstGeom>
          <a:noFill/>
          <a:ln w="19080">
            <a:solidFill>
              <a:srgbClr val="f7932e"/>
            </a:solidFill>
            <a:round/>
          </a:ln>
        </p:spPr>
      </p:sp>
      <p:pic>
        <p:nvPicPr>
          <p:cNvPr id="80" name="Shape 42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188640" y="4470480"/>
            <a:ext cx="763200" cy="227520"/>
          </a:xfrm>
          <a:prstGeom prst="rect">
            <a:avLst/>
          </a:prstGeom>
          <a:ln>
            <a:noFill/>
          </a:ln>
        </p:spPr>
      </p:pic>
      <p:sp>
        <p:nvSpPr>
          <p:cNvPr id="81" name="CustomShape 3"/>
          <p:cNvSpPr/>
          <p:nvPr/>
        </p:nvSpPr>
        <p:spPr>
          <a:xfrm>
            <a:off x="457200" y="205920"/>
            <a:ext cx="8228520" cy="8564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n-AU" sz="3600">
                <a:solidFill>
                  <a:srgbClr val="000000"/>
                </a:solidFill>
                <a:latin typeface="Arial"/>
                <a:ea typeface="Arial"/>
              </a:rPr>
              <a:t>About me </a:t>
            </a:r>
            <a:endParaRPr/>
          </a:p>
        </p:txBody>
      </p:sp>
      <p:sp>
        <p:nvSpPr>
          <p:cNvPr id="82" name="CustomShape 4"/>
          <p:cNvSpPr/>
          <p:nvPr/>
        </p:nvSpPr>
        <p:spPr>
          <a:xfrm>
            <a:off x="457200" y="1457280"/>
            <a:ext cx="7896240" cy="28936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/>
          <a:p>
            <a:pPr>
              <a:lnSpc>
                <a:spcPct val="100000"/>
              </a:lnSpc>
              <a:buFont typeface="Arial"/>
              <a:buChar char="●"/>
            </a:pPr>
            <a:r>
              <a:rPr lang="en-AU">
                <a:solidFill>
                  <a:srgbClr val="000000"/>
                </a:solidFill>
                <a:latin typeface="Arial"/>
                <a:ea typeface="Arial"/>
              </a:rPr>
              <a:t>Development Process Manager in Moodle HQ</a:t>
            </a:r>
            <a:endParaRPr/>
          </a:p>
          <a:p>
            <a:pPr>
              <a:lnSpc>
                <a:spcPct val="100000"/>
              </a:lnSpc>
              <a:buFont typeface="Arial"/>
              <a:buChar char="●"/>
            </a:pPr>
            <a:r>
              <a:rPr lang="en-AU">
                <a:solidFill>
                  <a:srgbClr val="000000"/>
                </a:solidFill>
                <a:latin typeface="Arial"/>
                <a:ea typeface="Arial"/>
              </a:rPr>
              <a:t>Working for Moodle since 2011</a:t>
            </a:r>
            <a:endParaRPr/>
          </a:p>
          <a:p>
            <a:pPr>
              <a:lnSpc>
                <a:spcPct val="100000"/>
              </a:lnSpc>
              <a:buFont typeface="Arial"/>
              <a:buChar char="●"/>
            </a:pPr>
            <a:r>
              <a:rPr lang="en-AU">
                <a:solidFill>
                  <a:srgbClr val="000000"/>
                </a:solidFill>
                <a:latin typeface="Arial"/>
                <a:ea typeface="Arial"/>
              </a:rPr>
              <a:t>15 years of software development</a:t>
            </a:r>
            <a:endParaRPr/>
          </a:p>
          <a:p>
            <a:pPr>
              <a:lnSpc>
                <a:spcPct val="100000"/>
              </a:lnSpc>
              <a:buFont typeface="Arial"/>
              <a:buChar char="●"/>
            </a:pPr>
            <a:r>
              <a:rPr lang="en-AU">
                <a:solidFill>
                  <a:srgbClr val="000000"/>
                </a:solidFill>
                <a:latin typeface="Arial"/>
                <a:ea typeface="Arial"/>
              </a:rPr>
              <a:t>MSc in Computer Science</a:t>
            </a:r>
            <a:endParaRPr/>
          </a:p>
          <a:p>
            <a:pPr>
              <a:lnSpc>
                <a:spcPct val="100000"/>
              </a:lnSpc>
              <a:buFont typeface="Arial"/>
              <a:buChar char="●"/>
            </a:pPr>
            <a:r>
              <a:rPr lang="en-AU">
                <a:solidFill>
                  <a:srgbClr val="000000"/>
                </a:solidFill>
                <a:latin typeface="Arial"/>
                <a:ea typeface="Arial"/>
              </a:rPr>
              <a:t>Anti social media</a:t>
            </a:r>
            <a:endParaRPr/>
          </a:p>
          <a:p>
            <a:pPr>
              <a:lnSpc>
                <a:spcPct val="100000"/>
              </a:lnSpc>
              <a:buFont typeface="Arial"/>
              <a:buChar char="●"/>
            </a:pPr>
            <a:r>
              <a:rPr lang="en-AU">
                <a:solidFill>
                  <a:srgbClr val="000000"/>
                </a:solidFill>
                <a:latin typeface="Arial"/>
                <a:ea typeface="Arial"/>
              </a:rPr>
              <a:t>Love open-source</a:t>
            </a:r>
            <a:endParaRPr/>
          </a:p>
        </p:txBody>
      </p:sp>
    </p:spTree>
  </p:cSld>
  <p:timing>
    <p:tnLst>
      <p:par>
        <p:cTn id="3" dur="indefinite" restart="never" nodeType="tmRoot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CustomShape 1"/>
          <p:cNvSpPr/>
          <p:nvPr/>
        </p:nvSpPr>
        <p:spPr>
          <a:xfrm>
            <a:off x="136080" y="4669560"/>
            <a:ext cx="3213000" cy="3967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/>
          <a:p>
            <a:pPr>
              <a:lnSpc>
                <a:spcPct val="100000"/>
              </a:lnSpc>
            </a:pPr>
            <a:r>
              <a:rPr lang="en-AU" sz="1200">
                <a:solidFill>
                  <a:srgbClr val="f7932e"/>
                </a:solidFill>
                <a:latin typeface="Arial"/>
                <a:ea typeface="Arial"/>
              </a:rPr>
              <a:t>the world’s open source learning platform</a:t>
            </a:r>
            <a:r>
              <a:rPr lang="en-AU" sz="1400">
                <a:solidFill>
                  <a:srgbClr val="f7932e"/>
                </a:solidFill>
                <a:latin typeface="Arial"/>
                <a:ea typeface="Arial"/>
              </a:rPr>
              <a:t> </a:t>
            </a:r>
            <a:endParaRPr/>
          </a:p>
        </p:txBody>
      </p:sp>
      <p:sp>
        <p:nvSpPr>
          <p:cNvPr id="193" name="CustomShape 2"/>
          <p:cNvSpPr/>
          <p:nvPr/>
        </p:nvSpPr>
        <p:spPr>
          <a:xfrm>
            <a:off x="225000" y="4745880"/>
            <a:ext cx="8692920" cy="360"/>
          </a:xfrm>
          <a:prstGeom prst="straightConnector1">
            <a:avLst/>
          </a:prstGeom>
          <a:noFill/>
          <a:ln w="19080">
            <a:solidFill>
              <a:srgbClr val="f7932e"/>
            </a:solidFill>
            <a:round/>
          </a:ln>
        </p:spPr>
      </p:sp>
      <p:pic>
        <p:nvPicPr>
          <p:cNvPr id="194" name="Shape 228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188640" y="4470480"/>
            <a:ext cx="763200" cy="227520"/>
          </a:xfrm>
          <a:prstGeom prst="rect">
            <a:avLst/>
          </a:prstGeom>
          <a:ln>
            <a:noFill/>
          </a:ln>
        </p:spPr>
      </p:pic>
      <p:sp>
        <p:nvSpPr>
          <p:cNvPr id="195" name="CustomShape 3"/>
          <p:cNvSpPr/>
          <p:nvPr/>
        </p:nvSpPr>
        <p:spPr>
          <a:xfrm>
            <a:off x="457200" y="205920"/>
            <a:ext cx="8228520" cy="12502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n-AU" sz="3600">
                <a:solidFill>
                  <a:srgbClr val="000000"/>
                </a:solidFill>
                <a:latin typeface="Arial"/>
                <a:ea typeface="Arial"/>
              </a:rPr>
              <a:t>Denial of service, buffer overflow, timeout </a:t>
            </a:r>
            <a:endParaRPr/>
          </a:p>
        </p:txBody>
      </p:sp>
      <p:sp>
        <p:nvSpPr>
          <p:cNvPr id="196" name="CustomShape 4"/>
          <p:cNvSpPr/>
          <p:nvPr/>
        </p:nvSpPr>
        <p:spPr>
          <a:xfrm>
            <a:off x="457200" y="1457280"/>
            <a:ext cx="7896240" cy="28936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/>
          <a:p>
            <a:pPr>
              <a:lnSpc>
                <a:spcPct val="100000"/>
              </a:lnSpc>
              <a:buFont typeface="Arial"/>
              <a:buChar char="●"/>
            </a:pPr>
            <a:r>
              <a:rPr lang="en-AU">
                <a:solidFill>
                  <a:srgbClr val="000000"/>
                </a:solidFill>
                <a:latin typeface="Arial"/>
                <a:ea typeface="Arial"/>
              </a:rPr>
              <a:t>Turn on performance reporting and make sure pages do not access DB excessively</a:t>
            </a:r>
            <a:endParaRPr/>
          </a:p>
          <a:p>
            <a:pPr>
              <a:lnSpc>
                <a:spcPct val="100000"/>
              </a:lnSpc>
              <a:buFont typeface="Arial"/>
              <a:buChar char="●"/>
            </a:pPr>
            <a:r>
              <a:rPr lang="en-AU">
                <a:solidFill>
                  <a:srgbClr val="000000"/>
                </a:solidFill>
                <a:latin typeface="Arial"/>
                <a:ea typeface="Arial"/>
              </a:rPr>
              <a:t>All pages accessible by guests or non-logged in users must be very light</a:t>
            </a:r>
            <a:endParaRPr/>
          </a:p>
          <a:p>
            <a:pPr>
              <a:lnSpc>
                <a:spcPct val="100000"/>
              </a:lnSpc>
              <a:buFont typeface="Arial"/>
              <a:buChar char="●"/>
            </a:pPr>
            <a:r>
              <a:rPr lang="en-AU">
                <a:solidFill>
                  <a:srgbClr val="000000"/>
                </a:solidFill>
                <a:latin typeface="Arial"/>
                <a:ea typeface="Arial"/>
              </a:rPr>
              <a:t>preg_match() called on user input may result in ReRegex</a:t>
            </a:r>
            <a:endParaRPr/>
          </a:p>
          <a:p>
            <a:pPr>
              <a:lnSpc>
                <a:spcPct val="100000"/>
              </a:lnSpc>
              <a:buFont typeface="Arial"/>
              <a:buChar char="●"/>
            </a:pPr>
            <a:r>
              <a:rPr lang="en-AU">
                <a:solidFill>
                  <a:srgbClr val="000000"/>
                </a:solidFill>
                <a:latin typeface="Arial"/>
                <a:ea typeface="Arial"/>
              </a:rPr>
              <a:t>Set a reasonable timeout for php scripts. Moodle increases timeout when needed (restore, cron, big file serving, etc)</a:t>
            </a:r>
            <a:endParaRPr/>
          </a:p>
        </p:txBody>
      </p:sp>
    </p:spTree>
  </p:cSld>
  <p:timing>
    <p:tnLst>
      <p:par>
        <p:cTn id="39" dur="indefinite" restart="never" nodeType="tmRoot">
          <p:childTnLst>
            <p:seq>
              <p:cTn id="4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CustomShape 1"/>
          <p:cNvSpPr/>
          <p:nvPr/>
        </p:nvSpPr>
        <p:spPr>
          <a:xfrm>
            <a:off x="136080" y="4669560"/>
            <a:ext cx="3213000" cy="3967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/>
          <a:p>
            <a:pPr>
              <a:lnSpc>
                <a:spcPct val="100000"/>
              </a:lnSpc>
            </a:pPr>
            <a:r>
              <a:rPr lang="en-AU" sz="1200">
                <a:solidFill>
                  <a:srgbClr val="f7932e"/>
                </a:solidFill>
                <a:latin typeface="Arial"/>
                <a:ea typeface="Arial"/>
              </a:rPr>
              <a:t>the world’s open source learning platform</a:t>
            </a:r>
            <a:r>
              <a:rPr lang="en-AU" sz="1400">
                <a:solidFill>
                  <a:srgbClr val="f7932e"/>
                </a:solidFill>
                <a:latin typeface="Arial"/>
                <a:ea typeface="Arial"/>
              </a:rPr>
              <a:t> </a:t>
            </a:r>
            <a:endParaRPr/>
          </a:p>
        </p:txBody>
      </p:sp>
      <p:sp>
        <p:nvSpPr>
          <p:cNvPr id="198" name="CustomShape 2"/>
          <p:cNvSpPr/>
          <p:nvPr/>
        </p:nvSpPr>
        <p:spPr>
          <a:xfrm>
            <a:off x="225000" y="4745880"/>
            <a:ext cx="8692920" cy="360"/>
          </a:xfrm>
          <a:prstGeom prst="straightConnector1">
            <a:avLst/>
          </a:prstGeom>
          <a:noFill/>
          <a:ln w="19080">
            <a:solidFill>
              <a:srgbClr val="f7932e"/>
            </a:solidFill>
            <a:round/>
          </a:ln>
        </p:spPr>
      </p:sp>
      <p:pic>
        <p:nvPicPr>
          <p:cNvPr id="199" name="Shape 237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188640" y="4470480"/>
            <a:ext cx="763200" cy="227520"/>
          </a:xfrm>
          <a:prstGeom prst="rect">
            <a:avLst/>
          </a:prstGeom>
          <a:ln>
            <a:noFill/>
          </a:ln>
        </p:spPr>
      </p:pic>
      <p:sp>
        <p:nvSpPr>
          <p:cNvPr id="200" name="CustomShape 3"/>
          <p:cNvSpPr/>
          <p:nvPr/>
        </p:nvSpPr>
        <p:spPr>
          <a:xfrm>
            <a:off x="457200" y="205920"/>
            <a:ext cx="8228520" cy="8564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n-AU" sz="3600">
                <a:solidFill>
                  <a:srgbClr val="000000"/>
                </a:solidFill>
                <a:latin typeface="Arial"/>
                <a:ea typeface="Arial"/>
              </a:rPr>
              <a:t>Moodle security process</a:t>
            </a:r>
            <a:endParaRPr/>
          </a:p>
        </p:txBody>
      </p:sp>
      <p:sp>
        <p:nvSpPr>
          <p:cNvPr id="201" name="CustomShape 4"/>
          <p:cNvSpPr/>
          <p:nvPr/>
        </p:nvSpPr>
        <p:spPr>
          <a:xfrm>
            <a:off x="457200" y="1457280"/>
            <a:ext cx="7896240" cy="212616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/>
          <a:p>
            <a:pPr>
              <a:lnSpc>
                <a:spcPct val="120000"/>
              </a:lnSpc>
              <a:buFont typeface="Arial"/>
              <a:buChar char="●"/>
            </a:pPr>
            <a:r>
              <a:rPr lang="en-AU">
                <a:solidFill>
                  <a:srgbClr val="000000"/>
                </a:solidFill>
                <a:latin typeface="Arial"/>
                <a:ea typeface="Arial"/>
              </a:rPr>
              <a:t>Quick response</a:t>
            </a:r>
            <a:endParaRPr/>
          </a:p>
          <a:p>
            <a:pPr>
              <a:lnSpc>
                <a:spcPct val="120000"/>
              </a:lnSpc>
              <a:buFont typeface="Arial"/>
              <a:buChar char="●"/>
            </a:pPr>
            <a:r>
              <a:rPr lang="en-AU">
                <a:solidFill>
                  <a:srgbClr val="000000"/>
                </a:solidFill>
                <a:latin typeface="Arial"/>
                <a:ea typeface="Arial"/>
              </a:rPr>
              <a:t>Bi-monthly releases</a:t>
            </a:r>
            <a:endParaRPr/>
          </a:p>
          <a:p>
            <a:pPr>
              <a:lnSpc>
                <a:spcPct val="120000"/>
              </a:lnSpc>
              <a:buFont typeface="Arial"/>
              <a:buChar char="●"/>
            </a:pPr>
            <a:r>
              <a:rPr lang="en-AU">
                <a:solidFill>
                  <a:srgbClr val="000000"/>
                </a:solidFill>
                <a:latin typeface="Arial"/>
                <a:ea typeface="Arial"/>
              </a:rPr>
              <a:t>Extended security support</a:t>
            </a:r>
            <a:endParaRPr/>
          </a:p>
          <a:p>
            <a:pPr>
              <a:lnSpc>
                <a:spcPct val="120000"/>
              </a:lnSpc>
              <a:buFont typeface="Arial"/>
              <a:buChar char="●"/>
            </a:pPr>
            <a:r>
              <a:rPr lang="en-AU">
                <a:solidFill>
                  <a:srgbClr val="000000"/>
                </a:solidFill>
                <a:latin typeface="Arial"/>
                <a:ea typeface="Arial"/>
              </a:rPr>
              <a:t>Responsible disclosure</a:t>
            </a:r>
            <a:endParaRPr/>
          </a:p>
          <a:p>
            <a:pPr>
              <a:lnSpc>
                <a:spcPct val="120000"/>
              </a:lnSpc>
              <a:buFont typeface="Arial"/>
              <a:buChar char="●"/>
            </a:pPr>
            <a:r>
              <a:rPr lang="en-AU">
                <a:solidFill>
                  <a:srgbClr val="000000"/>
                </a:solidFill>
                <a:latin typeface="Arial"/>
                <a:ea typeface="Arial"/>
              </a:rPr>
              <a:t>Registration with Open Source Security (OSS)</a:t>
            </a:r>
            <a:endParaRPr/>
          </a:p>
        </p:txBody>
      </p:sp>
      <p:sp>
        <p:nvSpPr>
          <p:cNvPr id="202" name="CustomShape 5"/>
          <p:cNvSpPr/>
          <p:nvPr/>
        </p:nvSpPr>
        <p:spPr>
          <a:xfrm>
            <a:off x="2127960" y="3648240"/>
            <a:ext cx="4554720" cy="714600"/>
          </a:xfrm>
          <a:prstGeom prst="rect">
            <a:avLst/>
          </a:prstGeom>
          <a:solidFill>
            <a:srgbClr val="f7932e"/>
          </a:solidFill>
          <a:ln>
            <a:noFill/>
          </a:ln>
        </p:spPr>
        <p:txBody>
          <a:bodyPr lIns="90000" rIns="90000" tIns="91440" bIns="91440" anchor="ctr"/>
          <a:p>
            <a:pPr algn="ctr">
              <a:lnSpc>
                <a:spcPct val="120000"/>
              </a:lnSpc>
            </a:pPr>
            <a:r>
              <a:rPr b="1" lang="en-AU">
                <a:solidFill>
                  <a:srgbClr val="ffffff"/>
                </a:solidFill>
                <a:latin typeface="Arial"/>
                <a:ea typeface="Arial"/>
              </a:rPr>
              <a:t>https://moodle.org/security/</a:t>
            </a:r>
            <a:endParaRPr/>
          </a:p>
          <a:p>
            <a:pPr algn="ctr">
              <a:lnSpc>
                <a:spcPct val="120000"/>
              </a:lnSpc>
            </a:pPr>
            <a:r>
              <a:rPr b="1" lang="en-AU">
                <a:solidFill>
                  <a:srgbClr val="ffffff"/>
                </a:solidFill>
                <a:latin typeface="Arial"/>
                <a:ea typeface="Arial"/>
              </a:rPr>
              <a:t>#moodlesecurity</a:t>
            </a:r>
            <a:endParaRPr/>
          </a:p>
        </p:txBody>
      </p:sp>
    </p:spTree>
  </p:cSld>
  <p:timing>
    <p:tnLst>
      <p:par>
        <p:cTn id="41" dur="indefinite" restart="never" nodeType="tmRoot">
          <p:childTnLst>
            <p:seq>
              <p:cTn id="4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CustomShape 1"/>
          <p:cNvSpPr/>
          <p:nvPr/>
        </p:nvSpPr>
        <p:spPr>
          <a:xfrm>
            <a:off x="225000" y="4745880"/>
            <a:ext cx="8692920" cy="360"/>
          </a:xfrm>
          <a:prstGeom prst="straightConnector1">
            <a:avLst/>
          </a:prstGeom>
          <a:noFill/>
          <a:ln w="19080">
            <a:solidFill>
              <a:srgbClr val="f7932e"/>
            </a:solidFill>
            <a:round/>
          </a:ln>
        </p:spPr>
      </p:sp>
      <p:sp>
        <p:nvSpPr>
          <p:cNvPr id="204" name="CustomShape 2"/>
          <p:cNvSpPr/>
          <p:nvPr/>
        </p:nvSpPr>
        <p:spPr>
          <a:xfrm>
            <a:off x="4362840" y="1536840"/>
            <a:ext cx="4284720" cy="8452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 algn="r">
              <a:lnSpc>
                <a:spcPct val="100000"/>
              </a:lnSpc>
            </a:pPr>
            <a:r>
              <a:rPr b="1" lang="en-AU" sz="4800">
                <a:solidFill>
                  <a:srgbClr val="000000"/>
                </a:solidFill>
                <a:latin typeface="Arial"/>
                <a:ea typeface="Arial"/>
              </a:rPr>
              <a:t>Thank you</a:t>
            </a:r>
            <a:r>
              <a:rPr b="1" lang="en-AU" sz="3600">
                <a:solidFill>
                  <a:srgbClr val="000000"/>
                </a:solidFill>
                <a:latin typeface="Arial"/>
                <a:ea typeface="Arial"/>
              </a:rPr>
              <a:t> </a:t>
            </a:r>
            <a:endParaRPr/>
          </a:p>
        </p:txBody>
      </p:sp>
      <p:sp>
        <p:nvSpPr>
          <p:cNvPr id="205" name="CustomShape 3"/>
          <p:cNvSpPr/>
          <p:nvPr/>
        </p:nvSpPr>
        <p:spPr>
          <a:xfrm>
            <a:off x="4362840" y="2637360"/>
            <a:ext cx="4284720" cy="10494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/>
          <a:p>
            <a:pPr algn="r">
              <a:lnSpc>
                <a:spcPct val="100000"/>
              </a:lnSpc>
            </a:pPr>
            <a:r>
              <a:rPr lang="en-AU" sz="2400">
                <a:solidFill>
                  <a:srgbClr val="000000"/>
                </a:solidFill>
                <a:latin typeface="Arial"/>
                <a:ea typeface="Arial"/>
              </a:rPr>
              <a:t>Marina Glancy</a:t>
            </a:r>
            <a:endParaRPr/>
          </a:p>
          <a:p>
            <a:pPr algn="r">
              <a:lnSpc>
                <a:spcPct val="100000"/>
              </a:lnSpc>
            </a:pPr>
            <a:r>
              <a:rPr lang="en-AU" sz="2400">
                <a:solidFill>
                  <a:srgbClr val="000000"/>
                </a:solidFill>
                <a:latin typeface="Arial"/>
                <a:ea typeface="Arial"/>
              </a:rPr>
              <a:t>marina@moodle.com</a:t>
            </a:r>
            <a:endParaRPr/>
          </a:p>
        </p:txBody>
      </p:sp>
      <p:sp>
        <p:nvSpPr>
          <p:cNvPr id="206" name="CustomShape 4"/>
          <p:cNvSpPr/>
          <p:nvPr/>
        </p:nvSpPr>
        <p:spPr>
          <a:xfrm>
            <a:off x="485280" y="2226240"/>
            <a:ext cx="2678760" cy="4176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/>
          <a:p>
            <a:pPr>
              <a:lnSpc>
                <a:spcPct val="100000"/>
              </a:lnSpc>
            </a:pPr>
            <a:r>
              <a:rPr i="1" lang="en-AU" sz="1000">
                <a:solidFill>
                  <a:srgbClr val="000000"/>
                </a:solidFill>
                <a:latin typeface="Arial"/>
                <a:ea typeface="Arial"/>
              </a:rPr>
              <a:t>the world’s open source learning platform </a:t>
            </a:r>
            <a:endParaRPr/>
          </a:p>
        </p:txBody>
      </p:sp>
      <p:pic>
        <p:nvPicPr>
          <p:cNvPr id="207" name="Shape 249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504000" y="1626120"/>
            <a:ext cx="2347560" cy="5990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43" dur="indefinite" restart="never" nodeType="tmRoot">
          <p:childTnLst>
            <p:seq>
              <p:cTn id="4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CustomShape 1"/>
          <p:cNvSpPr/>
          <p:nvPr/>
        </p:nvSpPr>
        <p:spPr>
          <a:xfrm>
            <a:off x="457200" y="205920"/>
            <a:ext cx="8228520" cy="8564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n-AU" sz="3600">
                <a:solidFill>
                  <a:srgbClr val="000000"/>
                </a:solidFill>
                <a:latin typeface="Arial"/>
                <a:ea typeface="Arial"/>
              </a:rPr>
              <a:t>Security vulnerabilities</a:t>
            </a:r>
            <a:endParaRPr/>
          </a:p>
        </p:txBody>
      </p:sp>
      <p:sp>
        <p:nvSpPr>
          <p:cNvPr id="84" name="CustomShape 2"/>
          <p:cNvSpPr/>
          <p:nvPr/>
        </p:nvSpPr>
        <p:spPr>
          <a:xfrm>
            <a:off x="457200" y="1273320"/>
            <a:ext cx="1641600" cy="317736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/>
          <a:p>
            <a:pPr algn="ctr">
              <a:lnSpc>
                <a:spcPct val="100000"/>
              </a:lnSpc>
            </a:pPr>
            <a:r>
              <a:rPr lang="en-AU" sz="9600">
                <a:solidFill>
                  <a:srgbClr val="000000"/>
                </a:solidFill>
                <a:latin typeface="Arial"/>
                <a:ea typeface="Arial"/>
              </a:rPr>
              <a:t>1</a:t>
            </a:r>
            <a:endParaRPr/>
          </a:p>
          <a:p>
            <a:pPr algn="ctr">
              <a:lnSpc>
                <a:spcPct val="100000"/>
              </a:lnSpc>
            </a:pPr>
            <a:r>
              <a:rPr lang="en-AU" sz="2400">
                <a:solidFill>
                  <a:srgbClr val="000000"/>
                </a:solidFill>
                <a:latin typeface="Arial"/>
                <a:ea typeface="Arial"/>
              </a:rPr>
              <a:t>developer mistake</a:t>
            </a:r>
            <a:endParaRPr/>
          </a:p>
        </p:txBody>
      </p:sp>
      <p:sp>
        <p:nvSpPr>
          <p:cNvPr id="85" name="CustomShape 3"/>
          <p:cNvSpPr/>
          <p:nvPr/>
        </p:nvSpPr>
        <p:spPr>
          <a:xfrm>
            <a:off x="6286320" y="1273320"/>
            <a:ext cx="1490040" cy="306216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/>
          <a:p>
            <a:pPr algn="ctr">
              <a:lnSpc>
                <a:spcPct val="100000"/>
              </a:lnSpc>
            </a:pPr>
            <a:r>
              <a:rPr lang="en-AU" sz="9600">
                <a:solidFill>
                  <a:srgbClr val="000000"/>
                </a:solidFill>
                <a:latin typeface="Arial"/>
                <a:ea typeface="Arial"/>
              </a:rPr>
              <a:t>∞</a:t>
            </a:r>
            <a:endParaRPr/>
          </a:p>
          <a:p>
            <a:pPr algn="ctr">
              <a:lnSpc>
                <a:spcPct val="100000"/>
              </a:lnSpc>
            </a:pPr>
            <a:r>
              <a:rPr lang="en-AU" sz="2400">
                <a:solidFill>
                  <a:srgbClr val="000000"/>
                </a:solidFill>
                <a:latin typeface="Arial"/>
                <a:ea typeface="Arial"/>
              </a:rPr>
              <a:t>infinite damage</a:t>
            </a:r>
            <a:endParaRPr/>
          </a:p>
        </p:txBody>
      </p:sp>
      <p:sp>
        <p:nvSpPr>
          <p:cNvPr id="86" name="CustomShape 4"/>
          <p:cNvSpPr/>
          <p:nvPr/>
        </p:nvSpPr>
        <p:spPr>
          <a:xfrm>
            <a:off x="1902960" y="1273320"/>
            <a:ext cx="1490040" cy="15854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/>
          <a:p>
            <a:pPr algn="ctr">
              <a:lnSpc>
                <a:spcPct val="100000"/>
              </a:lnSpc>
            </a:pPr>
            <a:r>
              <a:rPr lang="en-AU" sz="9600">
                <a:solidFill>
                  <a:srgbClr val="000000"/>
                </a:solidFill>
                <a:latin typeface="Arial"/>
                <a:ea typeface="Arial"/>
              </a:rPr>
              <a:t>+</a:t>
            </a:r>
            <a:r>
              <a:rPr lang="en-AU" sz="3000">
                <a:solidFill>
                  <a:srgbClr val="000000"/>
                </a:solidFill>
                <a:latin typeface="Arial"/>
                <a:ea typeface="Arial"/>
              </a:rPr>
              <a:t> </a:t>
            </a:r>
            <a:endParaRPr/>
          </a:p>
        </p:txBody>
      </p:sp>
      <p:sp>
        <p:nvSpPr>
          <p:cNvPr id="87" name="CustomShape 5"/>
          <p:cNvSpPr/>
          <p:nvPr/>
        </p:nvSpPr>
        <p:spPr>
          <a:xfrm>
            <a:off x="3447360" y="1273320"/>
            <a:ext cx="1490040" cy="306216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/>
          <a:p>
            <a:pPr algn="ctr">
              <a:lnSpc>
                <a:spcPct val="100000"/>
              </a:lnSpc>
            </a:pPr>
            <a:r>
              <a:rPr lang="en-AU" sz="9600">
                <a:solidFill>
                  <a:srgbClr val="000000"/>
                </a:solidFill>
                <a:latin typeface="Arial"/>
                <a:ea typeface="Arial"/>
              </a:rPr>
              <a:t>1</a:t>
            </a:r>
            <a:endParaRPr/>
          </a:p>
          <a:p>
            <a:pPr algn="ctr">
              <a:lnSpc>
                <a:spcPct val="100000"/>
              </a:lnSpc>
            </a:pPr>
            <a:r>
              <a:rPr lang="en-AU" sz="2400">
                <a:solidFill>
                  <a:srgbClr val="000000"/>
                </a:solidFill>
                <a:latin typeface="Arial"/>
                <a:ea typeface="Arial"/>
              </a:rPr>
              <a:t>hacker exploit</a:t>
            </a:r>
            <a:endParaRPr/>
          </a:p>
        </p:txBody>
      </p:sp>
      <p:sp>
        <p:nvSpPr>
          <p:cNvPr id="88" name="CustomShape 6"/>
          <p:cNvSpPr/>
          <p:nvPr/>
        </p:nvSpPr>
        <p:spPr>
          <a:xfrm>
            <a:off x="4938840" y="1273320"/>
            <a:ext cx="1490040" cy="15854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/>
          <a:p>
            <a:pPr algn="ctr">
              <a:lnSpc>
                <a:spcPct val="100000"/>
              </a:lnSpc>
            </a:pPr>
            <a:r>
              <a:rPr lang="en-AU" sz="9600">
                <a:solidFill>
                  <a:srgbClr val="000000"/>
                </a:solidFill>
                <a:latin typeface="Arial"/>
                <a:ea typeface="Arial"/>
              </a:rPr>
              <a:t>=</a:t>
            </a:r>
            <a:r>
              <a:rPr lang="en-AU" sz="3000">
                <a:solidFill>
                  <a:srgbClr val="000000"/>
                </a:solidFill>
                <a:latin typeface="Arial"/>
                <a:ea typeface="Arial"/>
              </a:rPr>
              <a:t> </a:t>
            </a:r>
            <a:endParaRPr/>
          </a:p>
        </p:txBody>
      </p:sp>
      <p:sp>
        <p:nvSpPr>
          <p:cNvPr id="89" name="CustomShape 7"/>
          <p:cNvSpPr/>
          <p:nvPr/>
        </p:nvSpPr>
        <p:spPr>
          <a:xfrm>
            <a:off x="136080" y="4669560"/>
            <a:ext cx="3213000" cy="3967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/>
          <a:p>
            <a:pPr>
              <a:lnSpc>
                <a:spcPct val="100000"/>
              </a:lnSpc>
            </a:pPr>
            <a:r>
              <a:rPr lang="en-AU" sz="1200">
                <a:solidFill>
                  <a:srgbClr val="f7932e"/>
                </a:solidFill>
                <a:latin typeface="Arial"/>
                <a:ea typeface="Arial"/>
              </a:rPr>
              <a:t>the world’s open source learning platform</a:t>
            </a:r>
            <a:r>
              <a:rPr lang="en-AU" sz="1400">
                <a:solidFill>
                  <a:srgbClr val="f7932e"/>
                </a:solidFill>
                <a:latin typeface="Arial"/>
                <a:ea typeface="Arial"/>
              </a:rPr>
              <a:t> </a:t>
            </a:r>
            <a:endParaRPr/>
          </a:p>
        </p:txBody>
      </p:sp>
      <p:sp>
        <p:nvSpPr>
          <p:cNvPr id="90" name="CustomShape 8"/>
          <p:cNvSpPr/>
          <p:nvPr/>
        </p:nvSpPr>
        <p:spPr>
          <a:xfrm>
            <a:off x="225000" y="4745880"/>
            <a:ext cx="8692920" cy="360"/>
          </a:xfrm>
          <a:prstGeom prst="straightConnector1">
            <a:avLst/>
          </a:prstGeom>
          <a:noFill/>
          <a:ln w="19080">
            <a:solidFill>
              <a:srgbClr val="f7932e"/>
            </a:solidFill>
            <a:round/>
          </a:ln>
        </p:spPr>
      </p:sp>
      <p:pic>
        <p:nvPicPr>
          <p:cNvPr id="91" name="Shape 57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188640" y="4470480"/>
            <a:ext cx="763200" cy="22752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5" dur="indefinite" restart="never" nodeType="tmRoot">
          <p:childTnLst>
            <p:seq>
              <p:cTn id="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CustomShape 1"/>
          <p:cNvSpPr/>
          <p:nvPr/>
        </p:nvSpPr>
        <p:spPr>
          <a:xfrm>
            <a:off x="136080" y="4669560"/>
            <a:ext cx="3213000" cy="3967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/>
          <a:p>
            <a:pPr>
              <a:lnSpc>
                <a:spcPct val="100000"/>
              </a:lnSpc>
            </a:pPr>
            <a:r>
              <a:rPr lang="en-AU" sz="1200">
                <a:solidFill>
                  <a:srgbClr val="f7932e"/>
                </a:solidFill>
                <a:latin typeface="Arial"/>
                <a:ea typeface="Arial"/>
              </a:rPr>
              <a:t>the world’s open source learning platform</a:t>
            </a:r>
            <a:r>
              <a:rPr lang="en-AU" sz="1400">
                <a:solidFill>
                  <a:srgbClr val="f7932e"/>
                </a:solidFill>
                <a:latin typeface="Arial"/>
                <a:ea typeface="Arial"/>
              </a:rPr>
              <a:t> </a:t>
            </a:r>
            <a:endParaRPr/>
          </a:p>
        </p:txBody>
      </p:sp>
      <p:sp>
        <p:nvSpPr>
          <p:cNvPr id="93" name="CustomShape 2"/>
          <p:cNvSpPr/>
          <p:nvPr/>
        </p:nvSpPr>
        <p:spPr>
          <a:xfrm>
            <a:off x="225000" y="4745880"/>
            <a:ext cx="8692920" cy="360"/>
          </a:xfrm>
          <a:prstGeom prst="straightConnector1">
            <a:avLst/>
          </a:prstGeom>
          <a:noFill/>
          <a:ln w="19080">
            <a:solidFill>
              <a:srgbClr val="f7932e"/>
            </a:solidFill>
            <a:round/>
          </a:ln>
        </p:spPr>
      </p:sp>
      <p:pic>
        <p:nvPicPr>
          <p:cNvPr id="94" name="Shape 64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188640" y="4470480"/>
            <a:ext cx="763200" cy="227520"/>
          </a:xfrm>
          <a:prstGeom prst="rect">
            <a:avLst/>
          </a:prstGeom>
          <a:ln>
            <a:noFill/>
          </a:ln>
        </p:spPr>
      </p:pic>
      <p:sp>
        <p:nvSpPr>
          <p:cNvPr id="95" name="CustomShape 3"/>
          <p:cNvSpPr/>
          <p:nvPr/>
        </p:nvSpPr>
        <p:spPr>
          <a:xfrm>
            <a:off x="457200" y="1457280"/>
            <a:ext cx="7896240" cy="23180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/>
          <a:p>
            <a:pPr>
              <a:lnSpc>
                <a:spcPct val="100000"/>
              </a:lnSpc>
              <a:buFont typeface="Arial"/>
              <a:buChar char="●"/>
            </a:pPr>
            <a:r>
              <a:rPr lang="en-AU">
                <a:solidFill>
                  <a:srgbClr val="000000"/>
                </a:solidFill>
                <a:latin typeface="Arial"/>
                <a:ea typeface="Arial"/>
              </a:rPr>
              <a:t>Cross-site scripting (XSS)</a:t>
            </a:r>
            <a:endParaRPr/>
          </a:p>
          <a:p>
            <a:pPr>
              <a:lnSpc>
                <a:spcPct val="100000"/>
              </a:lnSpc>
              <a:buFont typeface="Arial"/>
              <a:buChar char="●"/>
            </a:pPr>
            <a:r>
              <a:rPr lang="en-AU">
                <a:solidFill>
                  <a:srgbClr val="000000"/>
                </a:solidFill>
                <a:latin typeface="Arial"/>
                <a:ea typeface="Arial"/>
              </a:rPr>
              <a:t>Cross-site request forgery (CSRF)</a:t>
            </a:r>
            <a:endParaRPr/>
          </a:p>
          <a:p>
            <a:pPr>
              <a:lnSpc>
                <a:spcPct val="100000"/>
              </a:lnSpc>
              <a:buFont typeface="Arial"/>
              <a:buChar char="●"/>
            </a:pPr>
            <a:r>
              <a:rPr lang="en-AU">
                <a:solidFill>
                  <a:srgbClr val="000000"/>
                </a:solidFill>
                <a:latin typeface="Arial"/>
                <a:ea typeface="Arial"/>
              </a:rPr>
              <a:t>Privilege escalation (incl. unauthorised access)</a:t>
            </a:r>
            <a:endParaRPr/>
          </a:p>
          <a:p>
            <a:pPr>
              <a:lnSpc>
                <a:spcPct val="100000"/>
              </a:lnSpc>
              <a:buFont typeface="Arial"/>
              <a:buChar char="●"/>
            </a:pPr>
            <a:r>
              <a:rPr lang="en-AU">
                <a:solidFill>
                  <a:srgbClr val="000000"/>
                </a:solidFill>
                <a:latin typeface="Arial"/>
                <a:ea typeface="Arial"/>
              </a:rPr>
              <a:t>Information leakage</a:t>
            </a:r>
            <a:endParaRPr/>
          </a:p>
          <a:p>
            <a:pPr>
              <a:lnSpc>
                <a:spcPct val="100000"/>
              </a:lnSpc>
              <a:buFont typeface="Arial"/>
              <a:buChar char="●"/>
            </a:pPr>
            <a:r>
              <a:rPr lang="en-AU">
                <a:solidFill>
                  <a:srgbClr val="000000"/>
                </a:solidFill>
                <a:latin typeface="Arial"/>
                <a:ea typeface="Arial"/>
              </a:rPr>
              <a:t>SQL injection</a:t>
            </a:r>
            <a:endParaRPr/>
          </a:p>
          <a:p>
            <a:pPr>
              <a:lnSpc>
                <a:spcPct val="100000"/>
              </a:lnSpc>
              <a:buFont typeface="Arial"/>
              <a:buChar char="●"/>
            </a:pPr>
            <a:r>
              <a:rPr lang="en-AU">
                <a:solidFill>
                  <a:srgbClr val="000000"/>
                </a:solidFill>
                <a:latin typeface="Arial"/>
                <a:ea typeface="Arial"/>
              </a:rPr>
              <a:t>Command-line and code injection</a:t>
            </a:r>
            <a:endParaRPr/>
          </a:p>
          <a:p>
            <a:pPr>
              <a:lnSpc>
                <a:spcPct val="100000"/>
              </a:lnSpc>
              <a:buFont typeface="Arial"/>
              <a:buChar char="●"/>
            </a:pPr>
            <a:r>
              <a:rPr lang="en-AU">
                <a:solidFill>
                  <a:srgbClr val="000000"/>
                </a:solidFill>
                <a:latin typeface="Arial"/>
                <a:ea typeface="Arial"/>
              </a:rPr>
              <a:t>Illegal files access </a:t>
            </a:r>
            <a:endParaRPr/>
          </a:p>
          <a:p>
            <a:pPr>
              <a:lnSpc>
                <a:spcPct val="100000"/>
              </a:lnSpc>
              <a:buFont typeface="Arial"/>
              <a:buChar char="●"/>
            </a:pPr>
            <a:r>
              <a:rPr lang="en-AU">
                <a:solidFill>
                  <a:srgbClr val="000000"/>
                </a:solidFill>
                <a:latin typeface="Arial"/>
                <a:ea typeface="Arial"/>
              </a:rPr>
              <a:t>Denial of service, buffer overflow, timeout, etc.</a:t>
            </a:r>
            <a:endParaRPr/>
          </a:p>
        </p:txBody>
      </p:sp>
      <p:sp>
        <p:nvSpPr>
          <p:cNvPr id="96" name="CustomShape 4"/>
          <p:cNvSpPr/>
          <p:nvPr/>
        </p:nvSpPr>
        <p:spPr>
          <a:xfrm>
            <a:off x="457200" y="205920"/>
            <a:ext cx="8228520" cy="8564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n-AU" sz="3200">
                <a:solidFill>
                  <a:srgbClr val="000000"/>
                </a:solidFill>
                <a:latin typeface="Arial"/>
                <a:ea typeface="Arial"/>
              </a:rPr>
              <a:t>Typical security vulnerabilities in Moodle</a:t>
            </a:r>
            <a:endParaRPr/>
          </a:p>
        </p:txBody>
      </p:sp>
      <p:sp>
        <p:nvSpPr>
          <p:cNvPr id="97" name="CustomShape 5"/>
          <p:cNvSpPr/>
          <p:nvPr/>
        </p:nvSpPr>
        <p:spPr>
          <a:xfrm>
            <a:off x="457200" y="4025520"/>
            <a:ext cx="8228520" cy="4280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/>
          <a:p>
            <a:pPr algn="ctr">
              <a:lnSpc>
                <a:spcPct val="100000"/>
              </a:lnSpc>
            </a:pPr>
            <a:r>
              <a:rPr lang="en-AU" u="sng">
                <a:solidFill>
                  <a:srgbClr val="1155cc"/>
                </a:solidFill>
                <a:latin typeface="Arial"/>
                <a:ea typeface="Arial"/>
              </a:rPr>
              <a:t>https://docs.moodle.org/dev/Security</a:t>
            </a:r>
            <a:r>
              <a:rPr lang="en-AU">
                <a:solidFill>
                  <a:srgbClr val="000000"/>
                </a:solidFill>
                <a:latin typeface="Arial"/>
                <a:ea typeface="Arial"/>
              </a:rPr>
              <a:t> </a:t>
            </a:r>
            <a:endParaRPr/>
          </a:p>
        </p:txBody>
      </p:sp>
    </p:spTree>
  </p:cSld>
  <p:timing>
    <p:tnLst>
      <p:par>
        <p:cTn id="7" dur="indefinite" restart="never" nodeType="tmRoot">
          <p:childTnLst>
            <p:seq>
              <p:cTn id="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CustomShape 1"/>
          <p:cNvSpPr/>
          <p:nvPr/>
        </p:nvSpPr>
        <p:spPr>
          <a:xfrm>
            <a:off x="136080" y="4669560"/>
            <a:ext cx="3213000" cy="3967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/>
          <a:p>
            <a:pPr>
              <a:lnSpc>
                <a:spcPct val="100000"/>
              </a:lnSpc>
            </a:pPr>
            <a:r>
              <a:rPr lang="en-AU" sz="1200">
                <a:solidFill>
                  <a:srgbClr val="f7932e"/>
                </a:solidFill>
                <a:latin typeface="Arial"/>
                <a:ea typeface="Arial"/>
              </a:rPr>
              <a:t>the world’s open source learning platform</a:t>
            </a:r>
            <a:r>
              <a:rPr lang="en-AU" sz="1400">
                <a:solidFill>
                  <a:srgbClr val="f7932e"/>
                </a:solidFill>
                <a:latin typeface="Arial"/>
                <a:ea typeface="Arial"/>
              </a:rPr>
              <a:t> </a:t>
            </a:r>
            <a:endParaRPr/>
          </a:p>
        </p:txBody>
      </p:sp>
      <p:sp>
        <p:nvSpPr>
          <p:cNvPr id="99" name="CustomShape 2"/>
          <p:cNvSpPr/>
          <p:nvPr/>
        </p:nvSpPr>
        <p:spPr>
          <a:xfrm>
            <a:off x="225000" y="4745880"/>
            <a:ext cx="8692920" cy="360"/>
          </a:xfrm>
          <a:prstGeom prst="straightConnector1">
            <a:avLst/>
          </a:prstGeom>
          <a:noFill/>
          <a:ln w="19080">
            <a:solidFill>
              <a:srgbClr val="f7932e"/>
            </a:solidFill>
            <a:round/>
          </a:ln>
        </p:spPr>
      </p:sp>
      <p:pic>
        <p:nvPicPr>
          <p:cNvPr id="100" name="Shape 74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188640" y="4470480"/>
            <a:ext cx="763200" cy="227520"/>
          </a:xfrm>
          <a:prstGeom prst="rect">
            <a:avLst/>
          </a:prstGeom>
          <a:ln>
            <a:noFill/>
          </a:ln>
        </p:spPr>
      </p:pic>
      <p:sp>
        <p:nvSpPr>
          <p:cNvPr id="101" name="CustomShape 3"/>
          <p:cNvSpPr/>
          <p:nvPr/>
        </p:nvSpPr>
        <p:spPr>
          <a:xfrm>
            <a:off x="457200" y="205920"/>
            <a:ext cx="8228520" cy="8564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n-AU" sz="3600">
                <a:solidFill>
                  <a:srgbClr val="000000"/>
                </a:solidFill>
                <a:latin typeface="Arial"/>
                <a:ea typeface="Arial"/>
              </a:rPr>
              <a:t>Cross-site scripting (XSS)</a:t>
            </a:r>
            <a:endParaRPr/>
          </a:p>
        </p:txBody>
      </p:sp>
      <p:sp>
        <p:nvSpPr>
          <p:cNvPr id="102" name="CustomShape 4"/>
          <p:cNvSpPr/>
          <p:nvPr/>
        </p:nvSpPr>
        <p:spPr>
          <a:xfrm>
            <a:off x="457200" y="1322640"/>
            <a:ext cx="8228520" cy="9028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/>
          <a:p>
            <a:pPr>
              <a:lnSpc>
                <a:spcPct val="100000"/>
              </a:lnSpc>
            </a:pPr>
            <a:r>
              <a:rPr lang="en-AU">
                <a:solidFill>
                  <a:srgbClr val="000000"/>
                </a:solidFill>
                <a:latin typeface="Arial"/>
                <a:ea typeface="Arial"/>
              </a:rPr>
              <a:t>XSS enables attackers to inject client-side script into Web pages viewed by other users. A cross-site scripting vulnerability may be used by attackers to bypass access controls such as the same-origin policy.</a:t>
            </a:r>
            <a:endParaRPr/>
          </a:p>
        </p:txBody>
      </p:sp>
      <p:pic>
        <p:nvPicPr>
          <p:cNvPr id="103" name="Shape 77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730440" y="2910240"/>
            <a:ext cx="2757960" cy="1331280"/>
          </a:xfrm>
          <a:prstGeom prst="rect">
            <a:avLst/>
          </a:prstGeom>
          <a:ln>
            <a:noFill/>
          </a:ln>
        </p:spPr>
      </p:pic>
      <p:pic>
        <p:nvPicPr>
          <p:cNvPr id="104" name="Shape 78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5139000" y="2986920"/>
            <a:ext cx="2303640" cy="1284840"/>
          </a:xfrm>
          <a:prstGeom prst="rect">
            <a:avLst/>
          </a:prstGeom>
          <a:ln>
            <a:noFill/>
          </a:ln>
        </p:spPr>
      </p:pic>
      <p:sp>
        <p:nvSpPr>
          <p:cNvPr id="105" name="CustomShape 5"/>
          <p:cNvSpPr/>
          <p:nvPr/>
        </p:nvSpPr>
        <p:spPr>
          <a:xfrm>
            <a:off x="730440" y="2552040"/>
            <a:ext cx="3063600" cy="4280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/>
          <a:p>
            <a:pPr algn="ctr">
              <a:lnSpc>
                <a:spcPct val="100000"/>
              </a:lnSpc>
            </a:pPr>
            <a:r>
              <a:rPr i="1" lang="en-AU" sz="1400">
                <a:solidFill>
                  <a:srgbClr val="000000"/>
                </a:solidFill>
                <a:latin typeface="Arial"/>
                <a:ea typeface="Arial"/>
              </a:rPr>
              <a:t>Example of “good” JavaScript</a:t>
            </a:r>
            <a:endParaRPr/>
          </a:p>
        </p:txBody>
      </p:sp>
      <p:sp>
        <p:nvSpPr>
          <p:cNvPr id="106" name="CustomShape 6"/>
          <p:cNvSpPr/>
          <p:nvPr/>
        </p:nvSpPr>
        <p:spPr>
          <a:xfrm>
            <a:off x="4825080" y="2522880"/>
            <a:ext cx="2866680" cy="4280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/>
          <a:p>
            <a:pPr algn="ctr">
              <a:lnSpc>
                <a:spcPct val="100000"/>
              </a:lnSpc>
            </a:pPr>
            <a:r>
              <a:rPr i="1" lang="en-AU" sz="1400">
                <a:solidFill>
                  <a:srgbClr val="000000"/>
                </a:solidFill>
                <a:latin typeface="Arial"/>
                <a:ea typeface="Arial"/>
              </a:rPr>
              <a:t>Example of “bad” JavaScript</a:t>
            </a:r>
            <a:endParaRPr/>
          </a:p>
        </p:txBody>
      </p:sp>
    </p:spTree>
  </p:cSld>
  <p:timing>
    <p:tnLst>
      <p:par>
        <p:cTn id="9" dur="indefinite" restart="never" nodeType="tmRoot">
          <p:childTnLst>
            <p:seq>
              <p:cTn id="1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CustomShape 1"/>
          <p:cNvSpPr/>
          <p:nvPr/>
        </p:nvSpPr>
        <p:spPr>
          <a:xfrm>
            <a:off x="457200" y="205920"/>
            <a:ext cx="8228520" cy="8564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n-AU" sz="3600">
                <a:solidFill>
                  <a:srgbClr val="000000"/>
                </a:solidFill>
                <a:latin typeface="Arial"/>
                <a:ea typeface="Arial"/>
              </a:rPr>
              <a:t>After the attack</a:t>
            </a:r>
            <a:endParaRPr/>
          </a:p>
        </p:txBody>
      </p:sp>
      <p:sp>
        <p:nvSpPr>
          <p:cNvPr id="108" name="CustomShape 2"/>
          <p:cNvSpPr/>
          <p:nvPr/>
        </p:nvSpPr>
        <p:spPr>
          <a:xfrm>
            <a:off x="457200" y="2688480"/>
            <a:ext cx="8228520" cy="18554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/>
          <a:p>
            <a:pPr>
              <a:lnSpc>
                <a:spcPct val="100000"/>
              </a:lnSpc>
              <a:buFont typeface="Arial"/>
              <a:buChar char="●"/>
            </a:pPr>
            <a:r>
              <a:rPr lang="en-AU" sz="3000">
                <a:solidFill>
                  <a:srgbClr val="000000"/>
                </a:solidFill>
                <a:latin typeface="Arial"/>
                <a:ea typeface="Arial"/>
              </a:rPr>
              <a:t>Who suffers?</a:t>
            </a:r>
            <a:endParaRPr/>
          </a:p>
          <a:p>
            <a:pPr>
              <a:lnSpc>
                <a:spcPct val="100000"/>
              </a:lnSpc>
              <a:buFont typeface="Arial"/>
              <a:buChar char="●"/>
            </a:pPr>
            <a:r>
              <a:rPr lang="en-AU" sz="3000">
                <a:solidFill>
                  <a:srgbClr val="000000"/>
                </a:solidFill>
                <a:latin typeface="Arial"/>
                <a:ea typeface="Arial"/>
              </a:rPr>
              <a:t>Whose fault is it?</a:t>
            </a:r>
            <a:endParaRPr/>
          </a:p>
          <a:p>
            <a:pPr>
              <a:lnSpc>
                <a:spcPct val="100000"/>
              </a:lnSpc>
              <a:buFont typeface="Arial"/>
              <a:buChar char="●"/>
            </a:pPr>
            <a:r>
              <a:rPr b="1" lang="en-AU" sz="3600">
                <a:solidFill>
                  <a:srgbClr val="000000"/>
                </a:solidFill>
                <a:latin typeface="Arial"/>
                <a:ea typeface="Arial"/>
              </a:rPr>
              <a:t>Who is responsible?</a:t>
            </a:r>
            <a:endParaRPr/>
          </a:p>
        </p:txBody>
      </p:sp>
      <p:pic>
        <p:nvPicPr>
          <p:cNvPr id="109" name="Shape 87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2612520" y="1198800"/>
            <a:ext cx="1138320" cy="1138320"/>
          </a:xfrm>
          <a:prstGeom prst="rect">
            <a:avLst/>
          </a:prstGeom>
          <a:ln>
            <a:noFill/>
          </a:ln>
        </p:spPr>
      </p:pic>
      <p:pic>
        <p:nvPicPr>
          <p:cNvPr id="110" name="Shape 88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4377600" y="995400"/>
            <a:ext cx="844920" cy="1178640"/>
          </a:xfrm>
          <a:prstGeom prst="rect">
            <a:avLst/>
          </a:prstGeom>
          <a:ln>
            <a:noFill/>
          </a:ln>
        </p:spPr>
      </p:pic>
      <p:pic>
        <p:nvPicPr>
          <p:cNvPr id="111" name="Shape 89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7318080" y="1040040"/>
            <a:ext cx="1264680" cy="1198440"/>
          </a:xfrm>
          <a:prstGeom prst="rect">
            <a:avLst/>
          </a:prstGeom>
          <a:ln>
            <a:noFill/>
          </a:ln>
        </p:spPr>
      </p:pic>
      <p:pic>
        <p:nvPicPr>
          <p:cNvPr id="112" name="Shape 90" descr=""/>
          <p:cNvPicPr/>
          <p:nvPr/>
        </p:nvPicPr>
        <p:blipFill>
          <a:blip r:embed="rId4"/>
          <a:stretch>
            <a:fillRect/>
          </a:stretch>
        </p:blipFill>
        <p:spPr>
          <a:xfrm>
            <a:off x="405000" y="1040040"/>
            <a:ext cx="1699200" cy="1089000"/>
          </a:xfrm>
          <a:prstGeom prst="rect">
            <a:avLst/>
          </a:prstGeom>
          <a:ln>
            <a:noFill/>
          </a:ln>
        </p:spPr>
      </p:pic>
      <p:pic>
        <p:nvPicPr>
          <p:cNvPr id="113" name="Shape 91" descr=""/>
          <p:cNvPicPr/>
          <p:nvPr/>
        </p:nvPicPr>
        <p:blipFill>
          <a:blip r:embed="rId5"/>
          <a:stretch>
            <a:fillRect/>
          </a:stretch>
        </p:blipFill>
        <p:spPr>
          <a:xfrm>
            <a:off x="5978160" y="1300680"/>
            <a:ext cx="844920" cy="1345320"/>
          </a:xfrm>
          <a:prstGeom prst="rect">
            <a:avLst/>
          </a:prstGeom>
          <a:ln>
            <a:noFill/>
          </a:ln>
        </p:spPr>
      </p:pic>
      <p:sp>
        <p:nvSpPr>
          <p:cNvPr id="114" name="CustomShape 3"/>
          <p:cNvSpPr/>
          <p:nvPr/>
        </p:nvSpPr>
        <p:spPr>
          <a:xfrm>
            <a:off x="590040" y="2086920"/>
            <a:ext cx="1329480" cy="7030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/>
          <a:p>
            <a:pPr algn="ctr">
              <a:lnSpc>
                <a:spcPct val="100000"/>
              </a:lnSpc>
            </a:pPr>
            <a:r>
              <a:rPr lang="en-AU" sz="1400">
                <a:solidFill>
                  <a:srgbClr val="000000"/>
                </a:solidFill>
                <a:latin typeface="Arial"/>
                <a:ea typeface="Arial"/>
              </a:rPr>
              <a:t>Moodle</a:t>
            </a:r>
            <a:endParaRPr/>
          </a:p>
          <a:p>
            <a:pPr algn="ctr">
              <a:lnSpc>
                <a:spcPct val="100000"/>
              </a:lnSpc>
            </a:pPr>
            <a:r>
              <a:rPr lang="en-AU" sz="1400">
                <a:solidFill>
                  <a:srgbClr val="000000"/>
                </a:solidFill>
                <a:latin typeface="Arial"/>
                <a:ea typeface="Arial"/>
              </a:rPr>
              <a:t>administrator</a:t>
            </a:r>
            <a:endParaRPr/>
          </a:p>
        </p:txBody>
      </p:sp>
      <p:sp>
        <p:nvSpPr>
          <p:cNvPr id="115" name="CustomShape 4"/>
          <p:cNvSpPr/>
          <p:nvPr/>
        </p:nvSpPr>
        <p:spPr>
          <a:xfrm>
            <a:off x="2410560" y="2338200"/>
            <a:ext cx="1329480" cy="4518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/>
          <a:p>
            <a:pPr algn="ctr">
              <a:lnSpc>
                <a:spcPct val="100000"/>
              </a:lnSpc>
            </a:pPr>
            <a:r>
              <a:rPr lang="en-AU" sz="1400">
                <a:solidFill>
                  <a:srgbClr val="000000"/>
                </a:solidFill>
                <a:latin typeface="Arial"/>
                <a:ea typeface="Arial"/>
              </a:rPr>
              <a:t>Developer</a:t>
            </a:r>
            <a:endParaRPr/>
          </a:p>
        </p:txBody>
      </p:sp>
      <p:sp>
        <p:nvSpPr>
          <p:cNvPr id="116" name="CustomShape 5"/>
          <p:cNvSpPr/>
          <p:nvPr/>
        </p:nvSpPr>
        <p:spPr>
          <a:xfrm>
            <a:off x="4135320" y="2281320"/>
            <a:ext cx="1329480" cy="4518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/>
          <a:p>
            <a:pPr algn="ctr">
              <a:lnSpc>
                <a:spcPct val="100000"/>
              </a:lnSpc>
            </a:pPr>
            <a:r>
              <a:rPr lang="en-AU" sz="1400">
                <a:solidFill>
                  <a:srgbClr val="000000"/>
                </a:solidFill>
                <a:latin typeface="Arial"/>
                <a:ea typeface="Arial"/>
              </a:rPr>
              <a:t>Hacker</a:t>
            </a:r>
            <a:endParaRPr/>
          </a:p>
        </p:txBody>
      </p:sp>
      <p:sp>
        <p:nvSpPr>
          <p:cNvPr id="117" name="CustomShape 6"/>
          <p:cNvSpPr/>
          <p:nvPr/>
        </p:nvSpPr>
        <p:spPr>
          <a:xfrm>
            <a:off x="5735880" y="2647080"/>
            <a:ext cx="1329480" cy="4518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/>
          <a:p>
            <a:pPr algn="ctr">
              <a:lnSpc>
                <a:spcPct val="100000"/>
              </a:lnSpc>
            </a:pPr>
            <a:r>
              <a:rPr lang="en-AU" sz="1400">
                <a:solidFill>
                  <a:srgbClr val="000000"/>
                </a:solidFill>
                <a:latin typeface="Arial"/>
                <a:ea typeface="Arial"/>
              </a:rPr>
              <a:t>Teacher</a:t>
            </a:r>
            <a:endParaRPr/>
          </a:p>
        </p:txBody>
      </p:sp>
      <p:sp>
        <p:nvSpPr>
          <p:cNvPr id="118" name="CustomShape 7"/>
          <p:cNvSpPr/>
          <p:nvPr/>
        </p:nvSpPr>
        <p:spPr>
          <a:xfrm>
            <a:off x="7285680" y="2313720"/>
            <a:ext cx="1329480" cy="4518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/>
          <a:p>
            <a:pPr algn="ctr">
              <a:lnSpc>
                <a:spcPct val="100000"/>
              </a:lnSpc>
            </a:pPr>
            <a:r>
              <a:rPr lang="en-AU" sz="1400">
                <a:solidFill>
                  <a:srgbClr val="000000"/>
                </a:solidFill>
                <a:latin typeface="Arial"/>
                <a:ea typeface="Arial"/>
              </a:rPr>
              <a:t>Students</a:t>
            </a:r>
            <a:endParaRPr/>
          </a:p>
        </p:txBody>
      </p:sp>
      <p:sp>
        <p:nvSpPr>
          <p:cNvPr id="119" name="CustomShape 8"/>
          <p:cNvSpPr/>
          <p:nvPr/>
        </p:nvSpPr>
        <p:spPr>
          <a:xfrm>
            <a:off x="136080" y="4669560"/>
            <a:ext cx="3213000" cy="3967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/>
          <a:p>
            <a:pPr>
              <a:lnSpc>
                <a:spcPct val="100000"/>
              </a:lnSpc>
            </a:pPr>
            <a:r>
              <a:rPr lang="en-AU" sz="1200">
                <a:solidFill>
                  <a:srgbClr val="f7932e"/>
                </a:solidFill>
                <a:latin typeface="Arial"/>
                <a:ea typeface="Arial"/>
              </a:rPr>
              <a:t>the world’s open source learning platform</a:t>
            </a:r>
            <a:r>
              <a:rPr lang="en-AU" sz="1400">
                <a:solidFill>
                  <a:srgbClr val="f7932e"/>
                </a:solidFill>
                <a:latin typeface="Arial"/>
                <a:ea typeface="Arial"/>
              </a:rPr>
              <a:t> </a:t>
            </a:r>
            <a:endParaRPr/>
          </a:p>
        </p:txBody>
      </p:sp>
      <p:sp>
        <p:nvSpPr>
          <p:cNvPr id="120" name="CustomShape 9"/>
          <p:cNvSpPr/>
          <p:nvPr/>
        </p:nvSpPr>
        <p:spPr>
          <a:xfrm>
            <a:off x="225000" y="4745880"/>
            <a:ext cx="8692920" cy="360"/>
          </a:xfrm>
          <a:prstGeom prst="straightConnector1">
            <a:avLst/>
          </a:prstGeom>
          <a:noFill/>
          <a:ln w="19080">
            <a:solidFill>
              <a:srgbClr val="f7932e"/>
            </a:solidFill>
            <a:round/>
          </a:ln>
        </p:spPr>
      </p:sp>
      <p:pic>
        <p:nvPicPr>
          <p:cNvPr id="121" name="Shape 99" descr=""/>
          <p:cNvPicPr/>
          <p:nvPr/>
        </p:nvPicPr>
        <p:blipFill>
          <a:blip r:embed="rId6"/>
          <a:stretch>
            <a:fillRect/>
          </a:stretch>
        </p:blipFill>
        <p:spPr>
          <a:xfrm>
            <a:off x="188640" y="4470480"/>
            <a:ext cx="763200" cy="22752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1" dur="indefinite" restart="never" nodeType="tmRoot">
          <p:childTnLst>
            <p:seq>
              <p:cTn id="1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CustomShape 1"/>
          <p:cNvSpPr/>
          <p:nvPr/>
        </p:nvSpPr>
        <p:spPr>
          <a:xfrm>
            <a:off x="136080" y="4669560"/>
            <a:ext cx="3213000" cy="3967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/>
          <a:p>
            <a:pPr>
              <a:lnSpc>
                <a:spcPct val="100000"/>
              </a:lnSpc>
            </a:pPr>
            <a:r>
              <a:rPr lang="en-AU" sz="1200">
                <a:solidFill>
                  <a:srgbClr val="f7932e"/>
                </a:solidFill>
                <a:latin typeface="Arial"/>
                <a:ea typeface="Arial"/>
              </a:rPr>
              <a:t>the world’s open source learning platform</a:t>
            </a:r>
            <a:r>
              <a:rPr lang="en-AU" sz="1400">
                <a:solidFill>
                  <a:srgbClr val="f7932e"/>
                </a:solidFill>
                <a:latin typeface="Arial"/>
                <a:ea typeface="Arial"/>
              </a:rPr>
              <a:t> </a:t>
            </a:r>
            <a:endParaRPr/>
          </a:p>
        </p:txBody>
      </p:sp>
      <p:sp>
        <p:nvSpPr>
          <p:cNvPr id="123" name="CustomShape 2"/>
          <p:cNvSpPr/>
          <p:nvPr/>
        </p:nvSpPr>
        <p:spPr>
          <a:xfrm>
            <a:off x="225000" y="4745880"/>
            <a:ext cx="8692920" cy="360"/>
          </a:xfrm>
          <a:prstGeom prst="straightConnector1">
            <a:avLst/>
          </a:prstGeom>
          <a:noFill/>
          <a:ln w="19080">
            <a:solidFill>
              <a:srgbClr val="f7932e"/>
            </a:solidFill>
            <a:round/>
          </a:ln>
        </p:spPr>
      </p:sp>
      <p:pic>
        <p:nvPicPr>
          <p:cNvPr id="124" name="Shape 106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188640" y="4470480"/>
            <a:ext cx="763200" cy="227520"/>
          </a:xfrm>
          <a:prstGeom prst="rect">
            <a:avLst/>
          </a:prstGeom>
          <a:ln>
            <a:noFill/>
          </a:ln>
        </p:spPr>
      </p:pic>
      <p:sp>
        <p:nvSpPr>
          <p:cNvPr id="125" name="CustomShape 3"/>
          <p:cNvSpPr/>
          <p:nvPr/>
        </p:nvSpPr>
        <p:spPr>
          <a:xfrm>
            <a:off x="457200" y="205920"/>
            <a:ext cx="8228520" cy="8564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n-AU" sz="3600">
                <a:solidFill>
                  <a:srgbClr val="000000"/>
                </a:solidFill>
                <a:latin typeface="Arial"/>
                <a:ea typeface="Arial"/>
              </a:rPr>
              <a:t>Cross-site scripting (XSS)</a:t>
            </a:r>
            <a:endParaRPr/>
          </a:p>
        </p:txBody>
      </p:sp>
      <p:pic>
        <p:nvPicPr>
          <p:cNvPr id="126" name="Shape 108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457200" y="1380240"/>
            <a:ext cx="3419640" cy="2556720"/>
          </a:xfrm>
          <a:prstGeom prst="rect">
            <a:avLst/>
          </a:prstGeom>
          <a:ln w="19080">
            <a:solidFill>
              <a:srgbClr val="f7932e"/>
            </a:solidFill>
            <a:round/>
          </a:ln>
        </p:spPr>
      </p:pic>
      <p:pic>
        <p:nvPicPr>
          <p:cNvPr id="127" name="Shape 109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3756960" y="1594800"/>
            <a:ext cx="4928760" cy="2969280"/>
          </a:xfrm>
          <a:prstGeom prst="rect">
            <a:avLst/>
          </a:prstGeom>
          <a:ln w="19080">
            <a:solidFill>
              <a:srgbClr val="f7932e"/>
            </a:solidFill>
            <a:round/>
          </a:ln>
        </p:spPr>
      </p:pic>
    </p:spTree>
  </p:cSld>
  <p:timing>
    <p:tnLst>
      <p:par>
        <p:cTn id="13" dur="indefinite" restart="never" nodeType="tmRoot">
          <p:childTnLst>
            <p:seq>
              <p:cTn id="1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CustomShape 1"/>
          <p:cNvSpPr/>
          <p:nvPr/>
        </p:nvSpPr>
        <p:spPr>
          <a:xfrm>
            <a:off x="136080" y="4669560"/>
            <a:ext cx="3213000" cy="3967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/>
          <a:p>
            <a:pPr>
              <a:lnSpc>
                <a:spcPct val="100000"/>
              </a:lnSpc>
            </a:pPr>
            <a:r>
              <a:rPr lang="en-AU" sz="1200">
                <a:solidFill>
                  <a:srgbClr val="f7932e"/>
                </a:solidFill>
                <a:latin typeface="Arial"/>
                <a:ea typeface="Arial"/>
              </a:rPr>
              <a:t>the world’s open source learning platform</a:t>
            </a:r>
            <a:r>
              <a:rPr lang="en-AU" sz="1400">
                <a:solidFill>
                  <a:srgbClr val="f7932e"/>
                </a:solidFill>
                <a:latin typeface="Arial"/>
                <a:ea typeface="Arial"/>
              </a:rPr>
              <a:t> </a:t>
            </a:r>
            <a:endParaRPr/>
          </a:p>
        </p:txBody>
      </p:sp>
      <p:sp>
        <p:nvSpPr>
          <p:cNvPr id="129" name="CustomShape 2"/>
          <p:cNvSpPr/>
          <p:nvPr/>
        </p:nvSpPr>
        <p:spPr>
          <a:xfrm>
            <a:off x="225000" y="4745880"/>
            <a:ext cx="8692920" cy="360"/>
          </a:xfrm>
          <a:prstGeom prst="straightConnector1">
            <a:avLst/>
          </a:prstGeom>
          <a:noFill/>
          <a:ln w="19080">
            <a:solidFill>
              <a:srgbClr val="f7932e"/>
            </a:solidFill>
            <a:round/>
          </a:ln>
        </p:spPr>
      </p:sp>
      <p:pic>
        <p:nvPicPr>
          <p:cNvPr id="130" name="Shape 116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188640" y="4470480"/>
            <a:ext cx="763200" cy="227520"/>
          </a:xfrm>
          <a:prstGeom prst="rect">
            <a:avLst/>
          </a:prstGeom>
          <a:ln>
            <a:noFill/>
          </a:ln>
        </p:spPr>
      </p:pic>
      <p:sp>
        <p:nvSpPr>
          <p:cNvPr id="131" name="CustomShape 3"/>
          <p:cNvSpPr/>
          <p:nvPr/>
        </p:nvSpPr>
        <p:spPr>
          <a:xfrm>
            <a:off x="457200" y="205920"/>
            <a:ext cx="8228520" cy="8564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n-AU" sz="3600">
                <a:solidFill>
                  <a:srgbClr val="000000"/>
                </a:solidFill>
                <a:latin typeface="Arial"/>
                <a:ea typeface="Arial"/>
              </a:rPr>
              <a:t>Cross-site scripting (XSS)</a:t>
            </a:r>
            <a:endParaRPr/>
          </a:p>
        </p:txBody>
      </p:sp>
      <p:sp>
        <p:nvSpPr>
          <p:cNvPr id="132" name="CustomShape 4"/>
          <p:cNvSpPr/>
          <p:nvPr/>
        </p:nvSpPr>
        <p:spPr>
          <a:xfrm>
            <a:off x="514800" y="1213920"/>
            <a:ext cx="7896240" cy="32068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/>
          <a:p>
            <a:pPr>
              <a:lnSpc>
                <a:spcPct val="100000"/>
              </a:lnSpc>
              <a:buFont typeface="Arial"/>
              <a:buChar char="●"/>
            </a:pPr>
            <a:r>
              <a:rPr lang="en-AU">
                <a:solidFill>
                  <a:srgbClr val="000000"/>
                </a:solidFill>
                <a:latin typeface="Arial"/>
                <a:ea typeface="Arial"/>
              </a:rPr>
              <a:t>Make sure the plugin does not automatically assign any XSS_RISK capabilities to roles with Student or Authenticated user archetypes;</a:t>
            </a:r>
            <a:endParaRPr/>
          </a:p>
          <a:p>
            <a:pPr>
              <a:lnSpc>
                <a:spcPct val="100000"/>
              </a:lnSpc>
              <a:buFont typeface="Arial"/>
              <a:buChar char="●"/>
            </a:pPr>
            <a:r>
              <a:rPr lang="en-AU">
                <a:solidFill>
                  <a:srgbClr val="000000"/>
                </a:solidFill>
                <a:latin typeface="Arial"/>
                <a:ea typeface="Arial"/>
              </a:rPr>
              <a:t>Create a role with all capabilities that are </a:t>
            </a:r>
            <a:r>
              <a:rPr i="1" lang="en-AU">
                <a:solidFill>
                  <a:srgbClr val="000000"/>
                </a:solidFill>
                <a:latin typeface="Arial"/>
                <a:ea typeface="Arial"/>
              </a:rPr>
              <a:t>not</a:t>
            </a:r>
            <a:r>
              <a:rPr lang="en-AU">
                <a:solidFill>
                  <a:srgbClr val="000000"/>
                </a:solidFill>
                <a:latin typeface="Arial"/>
                <a:ea typeface="Arial"/>
              </a:rPr>
              <a:t> marked with XSS_RISK;</a:t>
            </a:r>
            <a:endParaRPr/>
          </a:p>
          <a:p>
            <a:pPr>
              <a:lnSpc>
                <a:spcPct val="100000"/>
              </a:lnSpc>
              <a:buFont typeface="Arial"/>
              <a:buChar char="●"/>
            </a:pPr>
            <a:r>
              <a:rPr lang="en-AU">
                <a:solidFill>
                  <a:srgbClr val="000000"/>
                </a:solidFill>
                <a:latin typeface="Arial"/>
                <a:ea typeface="Arial"/>
              </a:rPr>
              <a:t>Give a user this role (in addition to Student or Authenticated user);</a:t>
            </a:r>
            <a:endParaRPr/>
          </a:p>
          <a:p>
            <a:pPr>
              <a:lnSpc>
                <a:spcPct val="100000"/>
              </a:lnSpc>
              <a:buFont typeface="Arial"/>
              <a:buChar char="●"/>
            </a:pPr>
            <a:r>
              <a:rPr lang="en-AU">
                <a:solidFill>
                  <a:srgbClr val="000000"/>
                </a:solidFill>
                <a:latin typeface="Arial"/>
                <a:ea typeface="Arial"/>
              </a:rPr>
              <a:t>Login as this user, disable HTML editor in your preferences;</a:t>
            </a:r>
            <a:endParaRPr/>
          </a:p>
          <a:p>
            <a:pPr>
              <a:lnSpc>
                <a:spcPct val="100000"/>
              </a:lnSpc>
              <a:buFont typeface="Arial"/>
              <a:buChar char="●"/>
            </a:pPr>
            <a:r>
              <a:rPr lang="en-AU">
                <a:solidFill>
                  <a:srgbClr val="000000"/>
                </a:solidFill>
                <a:latin typeface="Arial"/>
                <a:ea typeface="Arial"/>
              </a:rPr>
              <a:t>Wherever you can try to insert XSS;</a:t>
            </a:r>
            <a:endParaRPr/>
          </a:p>
          <a:p>
            <a:pPr>
              <a:lnSpc>
                <a:spcPct val="100000"/>
              </a:lnSpc>
              <a:buFont typeface="Arial"/>
              <a:buChar char="●"/>
            </a:pPr>
            <a:r>
              <a:rPr lang="en-AU">
                <a:solidFill>
                  <a:srgbClr val="000000"/>
                </a:solidFill>
                <a:latin typeface="Arial"/>
                <a:ea typeface="Arial"/>
              </a:rPr>
              <a:t>Make sure nobody (teacher, other users) can be affected;</a:t>
            </a:r>
            <a:endParaRPr/>
          </a:p>
          <a:p>
            <a:pPr>
              <a:lnSpc>
                <a:spcPct val="100000"/>
              </a:lnSpc>
              <a:buFont typeface="Arial"/>
              <a:buChar char="●"/>
            </a:pPr>
            <a:r>
              <a:rPr lang="en-AU">
                <a:solidFill>
                  <a:srgbClr val="000000"/>
                </a:solidFill>
                <a:latin typeface="Arial"/>
                <a:ea typeface="Arial"/>
              </a:rPr>
              <a:t>Test rare cases, such as deletion, moving, etc.</a:t>
            </a:r>
            <a:endParaRPr/>
          </a:p>
        </p:txBody>
      </p:sp>
    </p:spTree>
  </p:cSld>
  <p:timing>
    <p:tnLst>
      <p:par>
        <p:cTn id="15" dur="indefinite" restart="never" nodeType="tmRoot">
          <p:childTnLst>
            <p:seq>
              <p:cTn id="1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CustomShape 1"/>
          <p:cNvSpPr/>
          <p:nvPr/>
        </p:nvSpPr>
        <p:spPr>
          <a:xfrm>
            <a:off x="136080" y="4669560"/>
            <a:ext cx="3213000" cy="3967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/>
          <a:p>
            <a:pPr>
              <a:lnSpc>
                <a:spcPct val="100000"/>
              </a:lnSpc>
            </a:pPr>
            <a:r>
              <a:rPr lang="en-AU" sz="1200">
                <a:solidFill>
                  <a:srgbClr val="f7932e"/>
                </a:solidFill>
                <a:latin typeface="Arial"/>
                <a:ea typeface="Arial"/>
              </a:rPr>
              <a:t>the world’s open source learning platform</a:t>
            </a:r>
            <a:r>
              <a:rPr lang="en-AU" sz="1400">
                <a:solidFill>
                  <a:srgbClr val="f7932e"/>
                </a:solidFill>
                <a:latin typeface="Arial"/>
                <a:ea typeface="Arial"/>
              </a:rPr>
              <a:t> </a:t>
            </a:r>
            <a:endParaRPr/>
          </a:p>
        </p:txBody>
      </p:sp>
      <p:sp>
        <p:nvSpPr>
          <p:cNvPr id="134" name="CustomShape 2"/>
          <p:cNvSpPr/>
          <p:nvPr/>
        </p:nvSpPr>
        <p:spPr>
          <a:xfrm>
            <a:off x="225000" y="4745880"/>
            <a:ext cx="8692920" cy="360"/>
          </a:xfrm>
          <a:prstGeom prst="straightConnector1">
            <a:avLst/>
          </a:prstGeom>
          <a:noFill/>
          <a:ln w="19080">
            <a:solidFill>
              <a:srgbClr val="f7932e"/>
            </a:solidFill>
            <a:round/>
          </a:ln>
        </p:spPr>
      </p:sp>
      <p:pic>
        <p:nvPicPr>
          <p:cNvPr id="135" name="Shape 125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188640" y="4470480"/>
            <a:ext cx="763200" cy="227520"/>
          </a:xfrm>
          <a:prstGeom prst="rect">
            <a:avLst/>
          </a:prstGeom>
          <a:ln>
            <a:noFill/>
          </a:ln>
        </p:spPr>
      </p:pic>
      <p:sp>
        <p:nvSpPr>
          <p:cNvPr id="136" name="CustomShape 3"/>
          <p:cNvSpPr/>
          <p:nvPr/>
        </p:nvSpPr>
        <p:spPr>
          <a:xfrm>
            <a:off x="457200" y="205920"/>
            <a:ext cx="8228520" cy="8564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n-AU" sz="3600">
                <a:solidFill>
                  <a:srgbClr val="000000"/>
                </a:solidFill>
                <a:latin typeface="Arial"/>
                <a:ea typeface="Arial"/>
              </a:rPr>
              <a:t>Cross-site scripting (XSS)</a:t>
            </a:r>
            <a:endParaRPr/>
          </a:p>
        </p:txBody>
      </p:sp>
      <p:pic>
        <p:nvPicPr>
          <p:cNvPr id="137" name="Shape 127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457200" y="1212840"/>
            <a:ext cx="4847040" cy="1713600"/>
          </a:xfrm>
          <a:prstGeom prst="rect">
            <a:avLst/>
          </a:prstGeom>
          <a:ln w="19080">
            <a:solidFill>
              <a:srgbClr val="f7932e"/>
            </a:solidFill>
            <a:round/>
          </a:ln>
        </p:spPr>
      </p:pic>
      <p:pic>
        <p:nvPicPr>
          <p:cNvPr id="138" name="Shape 128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4326120" y="3222000"/>
            <a:ext cx="4304160" cy="1094400"/>
          </a:xfrm>
          <a:prstGeom prst="rect">
            <a:avLst/>
          </a:prstGeom>
          <a:ln w="19080">
            <a:solidFill>
              <a:srgbClr val="f7932e"/>
            </a:solidFill>
            <a:round/>
          </a:ln>
        </p:spPr>
      </p:pic>
    </p:spTree>
  </p:cSld>
  <p:timing>
    <p:tnLst>
      <p:par>
        <p:cTn id="17" dur="indefinite" restart="never" nodeType="tmRoot">
          <p:childTnLst>
            <p:seq>
              <p:cTn id="1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